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51"/>
  </p:notesMasterIdLst>
  <p:sldIdLst>
    <p:sldId id="477" r:id="rId5"/>
    <p:sldId id="304" r:id="rId6"/>
    <p:sldId id="282" r:id="rId7"/>
    <p:sldId id="333" r:id="rId8"/>
    <p:sldId id="524" r:id="rId9"/>
    <p:sldId id="305" r:id="rId10"/>
    <p:sldId id="515" r:id="rId11"/>
    <p:sldId id="367" r:id="rId12"/>
    <p:sldId id="510" r:id="rId13"/>
    <p:sldId id="474" r:id="rId14"/>
    <p:sldId id="258" r:id="rId15"/>
    <p:sldId id="511" r:id="rId16"/>
    <p:sldId id="290" r:id="rId17"/>
    <p:sldId id="354" r:id="rId18"/>
    <p:sldId id="363" r:id="rId19"/>
    <p:sldId id="509" r:id="rId20"/>
    <p:sldId id="319" r:id="rId21"/>
    <p:sldId id="519" r:id="rId22"/>
    <p:sldId id="365" r:id="rId23"/>
    <p:sldId id="482" r:id="rId24"/>
    <p:sldId id="521" r:id="rId25"/>
    <p:sldId id="522" r:id="rId26"/>
    <p:sldId id="484"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502" r:id="rId44"/>
    <p:sldId id="503" r:id="rId45"/>
    <p:sldId id="504" r:id="rId46"/>
    <p:sldId id="508" r:id="rId47"/>
    <p:sldId id="518" r:id="rId48"/>
    <p:sldId id="517" r:id="rId49"/>
    <p:sldId id="283" r:id="rId50"/>
  </p:sldIdLst>
  <p:sldSz cx="9144000" cy="6858000" type="screen4x3"/>
  <p:notesSz cx="7004050" cy="9290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E83"/>
    <a:srgbClr val="4DC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DD959-E55E-4FFF-8A0A-DB8FAB1D30BA}" v="42" dt="2025-02-24T12:57:33.37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55B09-03E9-41C8-9D8F-C0A2A42F5553}" type="doc">
      <dgm:prSet loTypeId="urn:microsoft.com/office/officeart/2005/8/layout/process1" loCatId="process" qsTypeId="urn:microsoft.com/office/officeart/2005/8/quickstyle/simple1" qsCatId="simple" csTypeId="urn:microsoft.com/office/officeart/2005/8/colors/accent1_3" csCatId="accent1" phldr="1"/>
      <dgm:spPr/>
      <dgm:t>
        <a:bodyPr/>
        <a:lstStyle/>
        <a:p>
          <a:endParaRPr lang="fr-CA"/>
        </a:p>
      </dgm:t>
    </dgm:pt>
    <dgm:pt modelId="{7D339767-BC4D-444B-98C7-4C301286C4EE}">
      <dgm:prSet phldrT="[Texte]"/>
      <dgm:spPr/>
      <dgm:t>
        <a:bodyPr/>
        <a:lstStyle/>
        <a:p>
          <a:r>
            <a:rPr lang="fr-CA"/>
            <a:t>Rapport d’analyse de la profession</a:t>
          </a:r>
        </a:p>
      </dgm:t>
    </dgm:pt>
    <dgm:pt modelId="{91A7CF9C-3824-42EF-8588-70F84C371519}" type="parTrans" cxnId="{361EB5FF-4BE4-4D01-89A6-802A87B5DAD0}">
      <dgm:prSet/>
      <dgm:spPr/>
      <dgm:t>
        <a:bodyPr/>
        <a:lstStyle/>
        <a:p>
          <a:endParaRPr lang="fr-CA"/>
        </a:p>
      </dgm:t>
    </dgm:pt>
    <dgm:pt modelId="{DCFE2652-6F7D-495A-A8C1-E7E438CC14B3}" type="sibTrans" cxnId="{361EB5FF-4BE4-4D01-89A6-802A87B5DAD0}">
      <dgm:prSet/>
      <dgm:spPr/>
      <dgm:t>
        <a:bodyPr/>
        <a:lstStyle/>
        <a:p>
          <a:endParaRPr lang="fr-CA"/>
        </a:p>
      </dgm:t>
    </dgm:pt>
    <dgm:pt modelId="{ED62B229-AA96-4B8B-AE87-6D060912E3F3}">
      <dgm:prSet phldrT="[Texte]"/>
      <dgm:spPr/>
      <dgm:t>
        <a:bodyPr/>
        <a:lstStyle/>
        <a:p>
          <a:r>
            <a:rPr lang="fr-CA"/>
            <a:t>Projet de formation</a:t>
          </a:r>
        </a:p>
      </dgm:t>
    </dgm:pt>
    <dgm:pt modelId="{70406CF6-99B5-4EBC-BB56-79B9C07FBF34}" type="parTrans" cxnId="{5127E2CF-1056-4472-8ACE-73006819A103}">
      <dgm:prSet/>
      <dgm:spPr/>
      <dgm:t>
        <a:bodyPr/>
        <a:lstStyle/>
        <a:p>
          <a:endParaRPr lang="fr-CA"/>
        </a:p>
      </dgm:t>
    </dgm:pt>
    <dgm:pt modelId="{229F6CC1-7F5F-4523-917E-4286252C6C28}" type="sibTrans" cxnId="{5127E2CF-1056-4472-8ACE-73006819A103}">
      <dgm:prSet/>
      <dgm:spPr/>
      <dgm:t>
        <a:bodyPr/>
        <a:lstStyle/>
        <a:p>
          <a:endParaRPr lang="fr-CA">
            <a:solidFill>
              <a:schemeClr val="accent1">
                <a:lumMod val="50000"/>
              </a:schemeClr>
            </a:solidFill>
          </a:endParaRPr>
        </a:p>
      </dgm:t>
    </dgm:pt>
    <dgm:pt modelId="{EE05692F-7F1D-9F4A-AA94-59332C5E5918}">
      <dgm:prSet phldr="0"/>
      <dgm:spPr/>
      <dgm:t>
        <a:bodyPr/>
        <a:lstStyle/>
        <a:p>
          <a:pPr rtl="0"/>
          <a:r>
            <a:rPr lang="fr-CA" b="1">
              <a:latin typeface="Calibri Light"/>
            </a:rPr>
            <a:t>Programme d'études</a:t>
          </a:r>
          <a:endParaRPr lang="fr-CA" b="1"/>
        </a:p>
      </dgm:t>
    </dgm:pt>
    <dgm:pt modelId="{FDE7ED38-893E-F74E-884D-C2F57DB4E4DF}" type="parTrans" cxnId="{92B086E0-2275-5640-8BC3-23E0DA94F083}">
      <dgm:prSet/>
      <dgm:spPr/>
      <dgm:t>
        <a:bodyPr/>
        <a:lstStyle/>
        <a:p>
          <a:endParaRPr lang="fr-CA"/>
        </a:p>
      </dgm:t>
    </dgm:pt>
    <dgm:pt modelId="{92698348-307D-FE40-BB08-1E16AE7FB448}" type="sibTrans" cxnId="{92B086E0-2275-5640-8BC3-23E0DA94F083}">
      <dgm:prSet/>
      <dgm:spPr/>
      <dgm:t>
        <a:bodyPr/>
        <a:lstStyle/>
        <a:p>
          <a:endParaRPr lang="fr-CA"/>
        </a:p>
      </dgm:t>
    </dgm:pt>
    <dgm:pt modelId="{021981E3-6A66-4D28-A5E2-5EE80C229CF0}">
      <dgm:prSet phldr="0"/>
      <dgm:spPr/>
      <dgm:t>
        <a:bodyPr/>
        <a:lstStyle/>
        <a:p>
          <a:pPr rtl="0"/>
          <a:r>
            <a:rPr lang="fr-CA" b="1">
              <a:solidFill>
                <a:srgbClr val="FF0000"/>
              </a:solidFill>
              <a:latin typeface="Calibri Light"/>
            </a:rPr>
            <a:t>À développer</a:t>
          </a:r>
        </a:p>
      </dgm:t>
    </dgm:pt>
    <dgm:pt modelId="{CECB24F1-89CF-43D9-A59D-35E4313C3A0B}" type="parTrans" cxnId="{C98E05A7-8835-40E9-9F42-DE124A4B8EAB}">
      <dgm:prSet/>
      <dgm:spPr/>
      <dgm:t>
        <a:bodyPr/>
        <a:lstStyle/>
        <a:p>
          <a:endParaRPr lang="fr-CA"/>
        </a:p>
      </dgm:t>
    </dgm:pt>
    <dgm:pt modelId="{4D7C946F-70E9-44E6-8FBD-7663B4D35FFC}" type="sibTrans" cxnId="{C98E05A7-8835-40E9-9F42-DE124A4B8EAB}">
      <dgm:prSet/>
      <dgm:spPr/>
      <dgm:t>
        <a:bodyPr/>
        <a:lstStyle/>
        <a:p>
          <a:endParaRPr lang="fr-CA"/>
        </a:p>
      </dgm:t>
    </dgm:pt>
    <dgm:pt modelId="{FBF4ED91-3834-4E0C-93DA-EF4D7A5CC7BF}">
      <dgm:prSet phldr="0"/>
      <dgm:spPr/>
      <dgm:t>
        <a:bodyPr/>
        <a:lstStyle/>
        <a:p>
          <a:pPr rtl="0"/>
          <a:r>
            <a:rPr lang="fr-CA">
              <a:latin typeface="Calibri Light"/>
            </a:rPr>
            <a:t>Validation 26 février 2025</a:t>
          </a:r>
        </a:p>
      </dgm:t>
    </dgm:pt>
    <dgm:pt modelId="{D58ED201-CBA8-4350-B724-6ED7A1B31AC5}" type="parTrans" cxnId="{1E718A14-38BE-4286-9A6F-612D8EA921AF}">
      <dgm:prSet/>
      <dgm:spPr/>
      <dgm:t>
        <a:bodyPr/>
        <a:lstStyle/>
        <a:p>
          <a:endParaRPr lang="fr-CA"/>
        </a:p>
      </dgm:t>
    </dgm:pt>
    <dgm:pt modelId="{2B939D6B-99BD-4FC9-87D0-A69B4D3F8F08}" type="sibTrans" cxnId="{1E718A14-38BE-4286-9A6F-612D8EA921AF}">
      <dgm:prSet/>
      <dgm:spPr/>
      <dgm:t>
        <a:bodyPr/>
        <a:lstStyle/>
        <a:p>
          <a:endParaRPr lang="fr-FR"/>
        </a:p>
      </dgm:t>
    </dgm:pt>
    <dgm:pt modelId="{4D105343-CBD3-4464-8516-D0C1463E4DB4}">
      <dgm:prSet phldr="0"/>
      <dgm:spPr/>
      <dgm:t>
        <a:bodyPr/>
        <a:lstStyle/>
        <a:p>
          <a:pPr rtl="0"/>
          <a:r>
            <a:rPr lang="fr-CA">
              <a:latin typeface="Calibri Light"/>
            </a:rPr>
            <a:t>Mars 2024</a:t>
          </a:r>
        </a:p>
      </dgm:t>
    </dgm:pt>
    <dgm:pt modelId="{395F2BBB-DB6D-4912-A5C9-387E01C67198}" type="parTrans" cxnId="{4559A0AF-B5C4-4C62-9229-549D08CA8A2F}">
      <dgm:prSet/>
      <dgm:spPr/>
      <dgm:t>
        <a:bodyPr/>
        <a:lstStyle/>
        <a:p>
          <a:endParaRPr lang="fr-CA"/>
        </a:p>
      </dgm:t>
    </dgm:pt>
    <dgm:pt modelId="{803C4775-BD8F-41EC-88E1-4DB9FDEB6388}" type="sibTrans" cxnId="{4559A0AF-B5C4-4C62-9229-549D08CA8A2F}">
      <dgm:prSet/>
      <dgm:spPr/>
      <dgm:t>
        <a:bodyPr/>
        <a:lstStyle/>
        <a:p>
          <a:endParaRPr lang="fr-FR"/>
        </a:p>
      </dgm:t>
    </dgm:pt>
    <dgm:pt modelId="{4F2A1CAF-CB87-4D3A-BB2E-8933E1D90069}">
      <dgm:prSet phldr="0" custT="1"/>
      <dgm:spPr/>
      <dgm:t>
        <a:bodyPr/>
        <a:lstStyle/>
        <a:p>
          <a:pPr marL="114300" lvl="1" indent="-114300" algn="l" defTabSz="622300" rtl="0">
            <a:lnSpc>
              <a:spcPct val="90000"/>
            </a:lnSpc>
            <a:spcBef>
              <a:spcPct val="0"/>
            </a:spcBef>
            <a:spcAft>
              <a:spcPct val="15000"/>
            </a:spcAft>
            <a:buChar char="•"/>
          </a:pPr>
          <a:r>
            <a:rPr lang="fr-CA" sz="1400" b="1" kern="1200">
              <a:latin typeface="Calibri Light"/>
              <a:ea typeface="+mn-ea"/>
              <a:cs typeface="+mn-cs"/>
            </a:rPr>
            <a:t>- Cadre d’évaluation</a:t>
          </a:r>
        </a:p>
        <a:p>
          <a:pPr marL="114300" lvl="1" indent="-114300" algn="l" defTabSz="622300" rtl="0">
            <a:lnSpc>
              <a:spcPct val="90000"/>
            </a:lnSpc>
            <a:spcBef>
              <a:spcPct val="0"/>
            </a:spcBef>
            <a:spcAft>
              <a:spcPct val="15000"/>
            </a:spcAft>
            <a:buChar char="•"/>
          </a:pPr>
          <a:r>
            <a:rPr lang="fr-CA" sz="1400" b="1" kern="1200">
              <a:latin typeface="Calibri Light"/>
            </a:rPr>
            <a:t>- Épreuves ministérielles</a:t>
          </a:r>
        </a:p>
        <a:p>
          <a:pPr marL="114300" lvl="1" indent="-114300" algn="l" defTabSz="622300" rtl="0">
            <a:lnSpc>
              <a:spcPct val="90000"/>
            </a:lnSpc>
            <a:spcBef>
              <a:spcPct val="0"/>
            </a:spcBef>
            <a:spcAft>
              <a:spcPct val="15000"/>
            </a:spcAft>
            <a:buChar char="•"/>
          </a:pPr>
          <a:r>
            <a:rPr lang="fr-CA" sz="1400" b="1" kern="1200">
              <a:latin typeface="Calibri Light"/>
            </a:rPr>
            <a:t>- Implantation</a:t>
          </a:r>
          <a:endParaRPr lang="fr-CA" sz="1400" b="1" kern="1200">
            <a:latin typeface="Calibri Light"/>
            <a:ea typeface="+mn-ea"/>
            <a:cs typeface="+mn-cs"/>
          </a:endParaRPr>
        </a:p>
      </dgm:t>
    </dgm:pt>
    <dgm:pt modelId="{058FD373-2A0F-46D0-970D-858655D319F5}" type="parTrans" cxnId="{F10F6EC0-5269-4D11-B8AD-0D6057916B2A}">
      <dgm:prSet/>
      <dgm:spPr/>
      <dgm:t>
        <a:bodyPr/>
        <a:lstStyle/>
        <a:p>
          <a:endParaRPr lang="fr-CA"/>
        </a:p>
      </dgm:t>
    </dgm:pt>
    <dgm:pt modelId="{9984328F-BCB2-4574-A233-3483E77009AA}" type="sibTrans" cxnId="{F10F6EC0-5269-4D11-B8AD-0D6057916B2A}">
      <dgm:prSet/>
      <dgm:spPr/>
      <dgm:t>
        <a:bodyPr/>
        <a:lstStyle/>
        <a:p>
          <a:endParaRPr lang="fr-CA"/>
        </a:p>
      </dgm:t>
    </dgm:pt>
    <dgm:pt modelId="{5408B29B-9CCA-4768-A7E2-E4BB7003A1BC}" type="pres">
      <dgm:prSet presAssocID="{AF455B09-03E9-41C8-9D8F-C0A2A42F5553}" presName="Name0" presStyleCnt="0">
        <dgm:presLayoutVars>
          <dgm:dir/>
          <dgm:resizeHandles val="exact"/>
        </dgm:presLayoutVars>
      </dgm:prSet>
      <dgm:spPr/>
    </dgm:pt>
    <dgm:pt modelId="{6119251C-FA18-4CA1-BD4D-F27DFF53BB80}" type="pres">
      <dgm:prSet presAssocID="{7D339767-BC4D-444B-98C7-4C301286C4EE}" presName="node" presStyleLbl="node1" presStyleIdx="0" presStyleCnt="4">
        <dgm:presLayoutVars>
          <dgm:bulletEnabled val="1"/>
        </dgm:presLayoutVars>
      </dgm:prSet>
      <dgm:spPr/>
    </dgm:pt>
    <dgm:pt modelId="{705F4003-93E8-4FE7-8AA0-FBD9A47DF4C1}" type="pres">
      <dgm:prSet presAssocID="{DCFE2652-6F7D-495A-A8C1-E7E438CC14B3}" presName="sibTrans" presStyleLbl="sibTrans2D1" presStyleIdx="0" presStyleCnt="3" custScaleX="151107" custScaleY="122373" custLinFactNeighborX="7769" custLinFactNeighborY="-4981"/>
      <dgm:spPr/>
    </dgm:pt>
    <dgm:pt modelId="{F3509DE2-A7EB-49D8-B67E-9BFB729AB9A5}" type="pres">
      <dgm:prSet presAssocID="{DCFE2652-6F7D-495A-A8C1-E7E438CC14B3}" presName="connectorText" presStyleLbl="sibTrans2D1" presStyleIdx="0" presStyleCnt="3"/>
      <dgm:spPr/>
    </dgm:pt>
    <dgm:pt modelId="{F67BD922-E39B-4440-894F-598B23A89932}" type="pres">
      <dgm:prSet presAssocID="{ED62B229-AA96-4B8B-AE87-6D060912E3F3}" presName="node" presStyleLbl="node1" presStyleIdx="1" presStyleCnt="4">
        <dgm:presLayoutVars>
          <dgm:bulletEnabled val="1"/>
        </dgm:presLayoutVars>
      </dgm:prSet>
      <dgm:spPr/>
    </dgm:pt>
    <dgm:pt modelId="{016DE713-A2CE-4D9C-8303-9526D023BEE3}" type="pres">
      <dgm:prSet presAssocID="{229F6CC1-7F5F-4523-917E-4286252C6C28}" presName="sibTrans" presStyleLbl="sibTrans2D1" presStyleIdx="1" presStyleCnt="3" custScaleX="153253" custScaleY="126109"/>
      <dgm:spPr/>
    </dgm:pt>
    <dgm:pt modelId="{4CAE0286-207B-4910-ABA6-4EC139BB87E6}" type="pres">
      <dgm:prSet presAssocID="{229F6CC1-7F5F-4523-917E-4286252C6C28}" presName="connectorText" presStyleLbl="sibTrans2D1" presStyleIdx="1" presStyleCnt="3"/>
      <dgm:spPr/>
    </dgm:pt>
    <dgm:pt modelId="{64E1F6D1-33D0-4CC3-A37F-95F55E3861A0}" type="pres">
      <dgm:prSet presAssocID="{EE05692F-7F1D-9F4A-AA94-59332C5E5918}" presName="node" presStyleLbl="node1" presStyleIdx="2" presStyleCnt="4">
        <dgm:presLayoutVars>
          <dgm:bulletEnabled val="1"/>
        </dgm:presLayoutVars>
      </dgm:prSet>
      <dgm:spPr/>
    </dgm:pt>
    <dgm:pt modelId="{D4DCB4DE-CB57-4A4A-8562-04458150C8CC}" type="pres">
      <dgm:prSet presAssocID="{92698348-307D-FE40-BB08-1E16AE7FB448}" presName="sibTrans" presStyleLbl="sibTrans2D1" presStyleIdx="2" presStyleCnt="3" custScaleX="152229" custScaleY="130131"/>
      <dgm:spPr/>
    </dgm:pt>
    <dgm:pt modelId="{862BC089-FBC8-4C80-84D2-F38CE4FC4D59}" type="pres">
      <dgm:prSet presAssocID="{92698348-307D-FE40-BB08-1E16AE7FB448}" presName="connectorText" presStyleLbl="sibTrans2D1" presStyleIdx="2" presStyleCnt="3"/>
      <dgm:spPr/>
    </dgm:pt>
    <dgm:pt modelId="{E8E398CA-C915-440F-879D-DF5FE6EB4B2C}" type="pres">
      <dgm:prSet presAssocID="{4F2A1CAF-CB87-4D3A-BB2E-8933E1D90069}" presName="node" presStyleLbl="node1" presStyleIdx="3" presStyleCnt="4">
        <dgm:presLayoutVars>
          <dgm:bulletEnabled val="1"/>
        </dgm:presLayoutVars>
      </dgm:prSet>
      <dgm:spPr/>
    </dgm:pt>
  </dgm:ptLst>
  <dgm:cxnLst>
    <dgm:cxn modelId="{4DA13E01-396A-4FDF-8292-80EA54F7419F}" type="presOf" srcId="{229F6CC1-7F5F-4523-917E-4286252C6C28}" destId="{016DE713-A2CE-4D9C-8303-9526D023BEE3}" srcOrd="0" destOrd="0" presId="urn:microsoft.com/office/officeart/2005/8/layout/process1"/>
    <dgm:cxn modelId="{81858F0B-E3DC-4175-A06B-16D4A2DDA5F1}" type="presOf" srcId="{AF455B09-03E9-41C8-9D8F-C0A2A42F5553}" destId="{5408B29B-9CCA-4768-A7E2-E4BB7003A1BC}" srcOrd="0" destOrd="0" presId="urn:microsoft.com/office/officeart/2005/8/layout/process1"/>
    <dgm:cxn modelId="{1E718A14-38BE-4286-9A6F-612D8EA921AF}" srcId="{ED62B229-AA96-4B8B-AE87-6D060912E3F3}" destId="{FBF4ED91-3834-4E0C-93DA-EF4D7A5CC7BF}" srcOrd="0" destOrd="0" parTransId="{D58ED201-CBA8-4350-B724-6ED7A1B31AC5}" sibTransId="{2B939D6B-99BD-4FC9-87D0-A69B4D3F8F08}"/>
    <dgm:cxn modelId="{52C9AC15-60EE-403F-934B-139B4D19FD21}" type="presOf" srcId="{ED62B229-AA96-4B8B-AE87-6D060912E3F3}" destId="{F67BD922-E39B-4440-894F-598B23A89932}" srcOrd="0" destOrd="0" presId="urn:microsoft.com/office/officeart/2005/8/layout/process1"/>
    <dgm:cxn modelId="{CDA1C322-6D06-4E1C-A330-8D3768074E44}" type="presOf" srcId="{021981E3-6A66-4D28-A5E2-5EE80C229CF0}" destId="{64E1F6D1-33D0-4CC3-A37F-95F55E3861A0}" srcOrd="0" destOrd="1" presId="urn:microsoft.com/office/officeart/2005/8/layout/process1"/>
    <dgm:cxn modelId="{F889415C-8131-488C-9B44-C162BC0C40D5}" type="presOf" srcId="{229F6CC1-7F5F-4523-917E-4286252C6C28}" destId="{4CAE0286-207B-4910-ABA6-4EC139BB87E6}" srcOrd="1" destOrd="0" presId="urn:microsoft.com/office/officeart/2005/8/layout/process1"/>
    <dgm:cxn modelId="{104A3461-464D-4528-A0B5-68FBB7E524AE}" type="presOf" srcId="{DCFE2652-6F7D-495A-A8C1-E7E438CC14B3}" destId="{F3509DE2-A7EB-49D8-B67E-9BFB729AB9A5}" srcOrd="1" destOrd="0" presId="urn:microsoft.com/office/officeart/2005/8/layout/process1"/>
    <dgm:cxn modelId="{B0CF1A42-39E1-4DAD-BC74-6C5B09D24296}" type="presOf" srcId="{92698348-307D-FE40-BB08-1E16AE7FB448}" destId="{D4DCB4DE-CB57-4A4A-8562-04458150C8CC}" srcOrd="0" destOrd="0" presId="urn:microsoft.com/office/officeart/2005/8/layout/process1"/>
    <dgm:cxn modelId="{858D7043-15D0-4D21-92B6-C8BE1ADF4E03}" type="presOf" srcId="{92698348-307D-FE40-BB08-1E16AE7FB448}" destId="{862BC089-FBC8-4C80-84D2-F38CE4FC4D59}" srcOrd="1" destOrd="0" presId="urn:microsoft.com/office/officeart/2005/8/layout/process1"/>
    <dgm:cxn modelId="{ED654244-EE4E-4C20-955B-7783D3640F99}" type="presOf" srcId="{DCFE2652-6F7D-495A-A8C1-E7E438CC14B3}" destId="{705F4003-93E8-4FE7-8AA0-FBD9A47DF4C1}" srcOrd="0" destOrd="0" presId="urn:microsoft.com/office/officeart/2005/8/layout/process1"/>
    <dgm:cxn modelId="{3401AD46-8F22-4C3C-8AFF-B7E92D19B546}" type="presOf" srcId="{4D105343-CBD3-4464-8516-D0C1463E4DB4}" destId="{6119251C-FA18-4CA1-BD4D-F27DFF53BB80}" srcOrd="0" destOrd="1" presId="urn:microsoft.com/office/officeart/2005/8/layout/process1"/>
    <dgm:cxn modelId="{C98E05A7-8835-40E9-9F42-DE124A4B8EAB}" srcId="{EE05692F-7F1D-9F4A-AA94-59332C5E5918}" destId="{021981E3-6A66-4D28-A5E2-5EE80C229CF0}" srcOrd="0" destOrd="0" parTransId="{CECB24F1-89CF-43D9-A59D-35E4313C3A0B}" sibTransId="{4D7C946F-70E9-44E6-8FBD-7663B4D35FFC}"/>
    <dgm:cxn modelId="{700159AF-58F4-4256-8FDE-352AE9701327}" type="presOf" srcId="{FBF4ED91-3834-4E0C-93DA-EF4D7A5CC7BF}" destId="{F67BD922-E39B-4440-894F-598B23A89932}" srcOrd="0" destOrd="1" presId="urn:microsoft.com/office/officeart/2005/8/layout/process1"/>
    <dgm:cxn modelId="{4559A0AF-B5C4-4C62-9229-549D08CA8A2F}" srcId="{7D339767-BC4D-444B-98C7-4C301286C4EE}" destId="{4D105343-CBD3-4464-8516-D0C1463E4DB4}" srcOrd="0" destOrd="0" parTransId="{395F2BBB-DB6D-4912-A5C9-387E01C67198}" sibTransId="{803C4775-BD8F-41EC-88E1-4DB9FDEB6388}"/>
    <dgm:cxn modelId="{F10F6EC0-5269-4D11-B8AD-0D6057916B2A}" srcId="{AF455B09-03E9-41C8-9D8F-C0A2A42F5553}" destId="{4F2A1CAF-CB87-4D3A-BB2E-8933E1D90069}" srcOrd="3" destOrd="0" parTransId="{058FD373-2A0F-46D0-970D-858655D319F5}" sibTransId="{9984328F-BCB2-4574-A233-3483E77009AA}"/>
    <dgm:cxn modelId="{FD3E90C1-3EE2-45A7-91DF-43BD2308841F}" type="presOf" srcId="{7D339767-BC4D-444B-98C7-4C301286C4EE}" destId="{6119251C-FA18-4CA1-BD4D-F27DFF53BB80}" srcOrd="0" destOrd="0" presId="urn:microsoft.com/office/officeart/2005/8/layout/process1"/>
    <dgm:cxn modelId="{5127E2CF-1056-4472-8ACE-73006819A103}" srcId="{AF455B09-03E9-41C8-9D8F-C0A2A42F5553}" destId="{ED62B229-AA96-4B8B-AE87-6D060912E3F3}" srcOrd="1" destOrd="0" parTransId="{70406CF6-99B5-4EBC-BB56-79B9C07FBF34}" sibTransId="{229F6CC1-7F5F-4523-917E-4286252C6C28}"/>
    <dgm:cxn modelId="{FCF986DD-FB60-48C2-9F73-3BD921C82936}" type="presOf" srcId="{4F2A1CAF-CB87-4D3A-BB2E-8933E1D90069}" destId="{E8E398CA-C915-440F-879D-DF5FE6EB4B2C}" srcOrd="0" destOrd="0" presId="urn:microsoft.com/office/officeart/2005/8/layout/process1"/>
    <dgm:cxn modelId="{81B3EADE-0D6B-4ED2-85B5-D6D47989BECB}" type="presOf" srcId="{EE05692F-7F1D-9F4A-AA94-59332C5E5918}" destId="{64E1F6D1-33D0-4CC3-A37F-95F55E3861A0}" srcOrd="0" destOrd="0" presId="urn:microsoft.com/office/officeart/2005/8/layout/process1"/>
    <dgm:cxn modelId="{92B086E0-2275-5640-8BC3-23E0DA94F083}" srcId="{AF455B09-03E9-41C8-9D8F-C0A2A42F5553}" destId="{EE05692F-7F1D-9F4A-AA94-59332C5E5918}" srcOrd="2" destOrd="0" parTransId="{FDE7ED38-893E-F74E-884D-C2F57DB4E4DF}" sibTransId="{92698348-307D-FE40-BB08-1E16AE7FB448}"/>
    <dgm:cxn modelId="{361EB5FF-4BE4-4D01-89A6-802A87B5DAD0}" srcId="{AF455B09-03E9-41C8-9D8F-C0A2A42F5553}" destId="{7D339767-BC4D-444B-98C7-4C301286C4EE}" srcOrd="0" destOrd="0" parTransId="{91A7CF9C-3824-42EF-8588-70F84C371519}" sibTransId="{DCFE2652-6F7D-495A-A8C1-E7E438CC14B3}"/>
    <dgm:cxn modelId="{35362366-09A3-43C6-A1B6-9F4AA4300C9A}" type="presParOf" srcId="{5408B29B-9CCA-4768-A7E2-E4BB7003A1BC}" destId="{6119251C-FA18-4CA1-BD4D-F27DFF53BB80}" srcOrd="0" destOrd="0" presId="urn:microsoft.com/office/officeart/2005/8/layout/process1"/>
    <dgm:cxn modelId="{8CA303FF-8F41-499C-A273-15189A86ABCE}" type="presParOf" srcId="{5408B29B-9CCA-4768-A7E2-E4BB7003A1BC}" destId="{705F4003-93E8-4FE7-8AA0-FBD9A47DF4C1}" srcOrd="1" destOrd="0" presId="urn:microsoft.com/office/officeart/2005/8/layout/process1"/>
    <dgm:cxn modelId="{37E3432A-2668-4593-98B8-D0BBE886AF99}" type="presParOf" srcId="{705F4003-93E8-4FE7-8AA0-FBD9A47DF4C1}" destId="{F3509DE2-A7EB-49D8-B67E-9BFB729AB9A5}" srcOrd="0" destOrd="0" presId="urn:microsoft.com/office/officeart/2005/8/layout/process1"/>
    <dgm:cxn modelId="{4CDE29A5-A5A7-47CA-9FF1-7CCBAC89852A}" type="presParOf" srcId="{5408B29B-9CCA-4768-A7E2-E4BB7003A1BC}" destId="{F67BD922-E39B-4440-894F-598B23A89932}" srcOrd="2" destOrd="0" presId="urn:microsoft.com/office/officeart/2005/8/layout/process1"/>
    <dgm:cxn modelId="{387C5CE5-38FF-4CB2-A1AE-96AE13AD951D}" type="presParOf" srcId="{5408B29B-9CCA-4768-A7E2-E4BB7003A1BC}" destId="{016DE713-A2CE-4D9C-8303-9526D023BEE3}" srcOrd="3" destOrd="0" presId="urn:microsoft.com/office/officeart/2005/8/layout/process1"/>
    <dgm:cxn modelId="{C02F83C4-0783-4635-B905-5659F405881F}" type="presParOf" srcId="{016DE713-A2CE-4D9C-8303-9526D023BEE3}" destId="{4CAE0286-207B-4910-ABA6-4EC139BB87E6}" srcOrd="0" destOrd="0" presId="urn:microsoft.com/office/officeart/2005/8/layout/process1"/>
    <dgm:cxn modelId="{920ACBDD-8476-450B-9633-60420369FE19}" type="presParOf" srcId="{5408B29B-9CCA-4768-A7E2-E4BB7003A1BC}" destId="{64E1F6D1-33D0-4CC3-A37F-95F55E3861A0}" srcOrd="4" destOrd="0" presId="urn:microsoft.com/office/officeart/2005/8/layout/process1"/>
    <dgm:cxn modelId="{FCD4F4C9-2114-46F6-8593-E09371159044}" type="presParOf" srcId="{5408B29B-9CCA-4768-A7E2-E4BB7003A1BC}" destId="{D4DCB4DE-CB57-4A4A-8562-04458150C8CC}" srcOrd="5" destOrd="0" presId="urn:microsoft.com/office/officeart/2005/8/layout/process1"/>
    <dgm:cxn modelId="{30FB94F3-846F-41A4-BA64-C1AFEC482D54}" type="presParOf" srcId="{D4DCB4DE-CB57-4A4A-8562-04458150C8CC}" destId="{862BC089-FBC8-4C80-84D2-F38CE4FC4D59}" srcOrd="0" destOrd="0" presId="urn:microsoft.com/office/officeart/2005/8/layout/process1"/>
    <dgm:cxn modelId="{F1E08152-7BC2-4856-BB48-B6C3F084CF8D}" type="presParOf" srcId="{5408B29B-9CCA-4768-A7E2-E4BB7003A1BC}" destId="{E8E398CA-C915-440F-879D-DF5FE6EB4B2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55B09-03E9-41C8-9D8F-C0A2A42F555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fr-CA"/>
        </a:p>
      </dgm:t>
    </dgm:pt>
    <dgm:pt modelId="{7D339767-BC4D-444B-98C7-4C301286C4EE}">
      <dgm:prSet phldrT="[Texte]"/>
      <dgm:spPr>
        <a:solidFill>
          <a:srgbClr val="4DC0DF"/>
        </a:solidFill>
      </dgm:spPr>
      <dgm:t>
        <a:bodyPr/>
        <a:lstStyle/>
        <a:p>
          <a:r>
            <a:rPr lang="fr-CA">
              <a:solidFill>
                <a:schemeClr val="bg1"/>
              </a:solidFill>
            </a:rPr>
            <a:t>Rapport d’analyse de la profession</a:t>
          </a:r>
        </a:p>
      </dgm:t>
    </dgm:pt>
    <dgm:pt modelId="{91A7CF9C-3824-42EF-8588-70F84C371519}" type="parTrans" cxnId="{361EB5FF-4BE4-4D01-89A6-802A87B5DAD0}">
      <dgm:prSet/>
      <dgm:spPr/>
      <dgm:t>
        <a:bodyPr/>
        <a:lstStyle/>
        <a:p>
          <a:endParaRPr lang="fr-CA"/>
        </a:p>
      </dgm:t>
    </dgm:pt>
    <dgm:pt modelId="{DCFE2652-6F7D-495A-A8C1-E7E438CC14B3}" type="sibTrans" cxnId="{361EB5FF-4BE4-4D01-89A6-802A87B5DAD0}">
      <dgm:prSet/>
      <dgm:spPr/>
      <dgm:t>
        <a:bodyPr/>
        <a:lstStyle/>
        <a:p>
          <a:endParaRPr lang="fr-CA"/>
        </a:p>
      </dgm:t>
    </dgm:pt>
    <dgm:pt modelId="{B94A97ED-69FD-4D67-943D-3438F2930563}">
      <dgm:prSet phldrT="[Texte]"/>
      <dgm:spPr>
        <a:solidFill>
          <a:srgbClr val="4DC0DF">
            <a:alpha val="50000"/>
          </a:srgbClr>
        </a:solidFill>
      </dgm:spPr>
      <dgm:t>
        <a:bodyPr/>
        <a:lstStyle/>
        <a:p>
          <a:r>
            <a:rPr lang="fr-CA"/>
            <a:t>Tâches</a:t>
          </a:r>
        </a:p>
      </dgm:t>
    </dgm:pt>
    <dgm:pt modelId="{148C6BAD-642E-4B41-9548-261EFDCB657F}" type="parTrans" cxnId="{004DE838-F8D3-41F3-A313-A9B25AA7802F}">
      <dgm:prSet/>
      <dgm:spPr/>
      <dgm:t>
        <a:bodyPr/>
        <a:lstStyle/>
        <a:p>
          <a:endParaRPr lang="fr-CA"/>
        </a:p>
      </dgm:t>
    </dgm:pt>
    <dgm:pt modelId="{24F2F0C2-AC2E-49E9-BBA2-DDFB5CBAF536}" type="sibTrans" cxnId="{004DE838-F8D3-41F3-A313-A9B25AA7802F}">
      <dgm:prSet/>
      <dgm:spPr/>
      <dgm:t>
        <a:bodyPr/>
        <a:lstStyle/>
        <a:p>
          <a:endParaRPr lang="fr-CA"/>
        </a:p>
      </dgm:t>
    </dgm:pt>
    <dgm:pt modelId="{ED62B229-AA96-4B8B-AE87-6D060912E3F3}">
      <dgm:prSet phldrT="[Texte]"/>
      <dgm:spPr>
        <a:solidFill>
          <a:srgbClr val="2D2E83"/>
        </a:solidFill>
      </dgm:spPr>
      <dgm:t>
        <a:bodyPr/>
        <a:lstStyle/>
        <a:p>
          <a:r>
            <a:rPr lang="fr-CA">
              <a:solidFill>
                <a:schemeClr val="bg1"/>
              </a:solidFill>
            </a:rPr>
            <a:t>Projet de formation</a:t>
          </a:r>
        </a:p>
      </dgm:t>
    </dgm:pt>
    <dgm:pt modelId="{70406CF6-99B5-4EBC-BB56-79B9C07FBF34}" type="parTrans" cxnId="{5127E2CF-1056-4472-8ACE-73006819A103}">
      <dgm:prSet/>
      <dgm:spPr/>
      <dgm:t>
        <a:bodyPr/>
        <a:lstStyle/>
        <a:p>
          <a:endParaRPr lang="fr-CA"/>
        </a:p>
      </dgm:t>
    </dgm:pt>
    <dgm:pt modelId="{229F6CC1-7F5F-4523-917E-4286252C6C28}" type="sibTrans" cxnId="{5127E2CF-1056-4472-8ACE-73006819A103}">
      <dgm:prSet/>
      <dgm:spPr/>
      <dgm:t>
        <a:bodyPr/>
        <a:lstStyle/>
        <a:p>
          <a:endParaRPr lang="fr-CA"/>
        </a:p>
      </dgm:t>
    </dgm:pt>
    <dgm:pt modelId="{ED801820-A5DC-40D2-9FFD-2565F81D169E}">
      <dgm:prSet phldrT="[Texte]"/>
      <dgm:spPr>
        <a:solidFill>
          <a:srgbClr val="2D2E83">
            <a:alpha val="50000"/>
          </a:srgbClr>
        </a:solidFill>
      </dgm:spPr>
      <dgm:t>
        <a:bodyPr/>
        <a:lstStyle/>
        <a:p>
          <a:r>
            <a:rPr lang="fr-CA"/>
            <a:t>Compétences</a:t>
          </a:r>
        </a:p>
      </dgm:t>
    </dgm:pt>
    <dgm:pt modelId="{FCC8951F-7A71-45CE-9F73-9676EF104DF4}" type="parTrans" cxnId="{A7EA47BB-4BD5-4E00-8F98-C8417EB6F5E7}">
      <dgm:prSet/>
      <dgm:spPr/>
      <dgm:t>
        <a:bodyPr/>
        <a:lstStyle/>
        <a:p>
          <a:endParaRPr lang="fr-CA"/>
        </a:p>
      </dgm:t>
    </dgm:pt>
    <dgm:pt modelId="{D064858A-1E23-4540-9EF7-3B2BABA1D8EB}" type="sibTrans" cxnId="{A7EA47BB-4BD5-4E00-8F98-C8417EB6F5E7}">
      <dgm:prSet/>
      <dgm:spPr/>
      <dgm:t>
        <a:bodyPr/>
        <a:lstStyle/>
        <a:p>
          <a:endParaRPr lang="fr-CA"/>
        </a:p>
      </dgm:t>
    </dgm:pt>
    <dgm:pt modelId="{EE05692F-7F1D-9F4A-AA94-59332C5E5918}">
      <dgm:prSet/>
      <dgm:spPr>
        <a:solidFill>
          <a:srgbClr val="2D2E83">
            <a:alpha val="25000"/>
          </a:srgbClr>
        </a:solidFill>
      </dgm:spPr>
      <dgm:t>
        <a:bodyPr/>
        <a:lstStyle/>
        <a:p>
          <a:r>
            <a:rPr lang="fr-CA"/>
            <a:t>Seuil d’entrée sur le marché du travail</a:t>
          </a:r>
        </a:p>
      </dgm:t>
    </dgm:pt>
    <dgm:pt modelId="{FDE7ED38-893E-F74E-884D-C2F57DB4E4DF}" type="parTrans" cxnId="{92B086E0-2275-5640-8BC3-23E0DA94F083}">
      <dgm:prSet/>
      <dgm:spPr/>
      <dgm:t>
        <a:bodyPr/>
        <a:lstStyle/>
        <a:p>
          <a:endParaRPr lang="fr-CA"/>
        </a:p>
      </dgm:t>
    </dgm:pt>
    <dgm:pt modelId="{92698348-307D-FE40-BB08-1E16AE7FB448}" type="sibTrans" cxnId="{92B086E0-2275-5640-8BC3-23E0DA94F083}">
      <dgm:prSet/>
      <dgm:spPr/>
      <dgm:t>
        <a:bodyPr/>
        <a:lstStyle/>
        <a:p>
          <a:endParaRPr lang="fr-CA"/>
        </a:p>
      </dgm:t>
    </dgm:pt>
    <dgm:pt modelId="{B6FF773D-526E-8943-B898-AEC11E6556CE}">
      <dgm:prSet/>
      <dgm:spPr>
        <a:solidFill>
          <a:srgbClr val="4DC0DF">
            <a:alpha val="25000"/>
          </a:srgbClr>
        </a:solidFill>
      </dgm:spPr>
      <dgm:t>
        <a:bodyPr/>
        <a:lstStyle/>
        <a:p>
          <a:r>
            <a:rPr lang="fr-CA"/>
            <a:t>Plein exercice d’une profession</a:t>
          </a:r>
        </a:p>
      </dgm:t>
    </dgm:pt>
    <dgm:pt modelId="{609A9241-BDC7-BE40-9D2E-E67763FAE183}" type="parTrans" cxnId="{E950067A-30BD-CC46-93E4-BB12E0647DD5}">
      <dgm:prSet/>
      <dgm:spPr/>
      <dgm:t>
        <a:bodyPr/>
        <a:lstStyle/>
        <a:p>
          <a:endParaRPr lang="fr-CA"/>
        </a:p>
      </dgm:t>
    </dgm:pt>
    <dgm:pt modelId="{40CE6D75-F879-A648-AAE0-ECBBDB57CA7C}" type="sibTrans" cxnId="{E950067A-30BD-CC46-93E4-BB12E0647DD5}">
      <dgm:prSet/>
      <dgm:spPr/>
      <dgm:t>
        <a:bodyPr/>
        <a:lstStyle/>
        <a:p>
          <a:endParaRPr lang="fr-CA"/>
        </a:p>
      </dgm:t>
    </dgm:pt>
    <dgm:pt modelId="{FBABCA2F-A93C-4B10-A8E3-63EEFBFE2D73}" type="pres">
      <dgm:prSet presAssocID="{AF455B09-03E9-41C8-9D8F-C0A2A42F5553}" presName="Name0" presStyleCnt="0">
        <dgm:presLayoutVars>
          <dgm:dir/>
          <dgm:animLvl val="lvl"/>
          <dgm:resizeHandles val="exact"/>
        </dgm:presLayoutVars>
      </dgm:prSet>
      <dgm:spPr/>
    </dgm:pt>
    <dgm:pt modelId="{DAFE3C6F-FEF7-4FB1-8AFB-D3A3D0CE137D}" type="pres">
      <dgm:prSet presAssocID="{7D339767-BC4D-444B-98C7-4C301286C4EE}" presName="vertFlow" presStyleCnt="0"/>
      <dgm:spPr/>
    </dgm:pt>
    <dgm:pt modelId="{18DB5A31-D667-4E37-BD4D-2B38C30EFD04}" type="pres">
      <dgm:prSet presAssocID="{7D339767-BC4D-444B-98C7-4C301286C4EE}" presName="header" presStyleLbl="node1" presStyleIdx="0" presStyleCnt="2"/>
      <dgm:spPr/>
    </dgm:pt>
    <dgm:pt modelId="{FCF7B3D2-274F-4E7B-8AAA-A600E7B0370B}" type="pres">
      <dgm:prSet presAssocID="{148C6BAD-642E-4B41-9548-261EFDCB657F}" presName="parTrans" presStyleLbl="sibTrans2D1" presStyleIdx="0" presStyleCnt="4"/>
      <dgm:spPr/>
    </dgm:pt>
    <dgm:pt modelId="{0ACACB52-604B-46A6-B9B1-1333A012148A}" type="pres">
      <dgm:prSet presAssocID="{B94A97ED-69FD-4D67-943D-3438F2930563}" presName="child" presStyleLbl="alignAccFollowNode1" presStyleIdx="0" presStyleCnt="4">
        <dgm:presLayoutVars>
          <dgm:chMax val="0"/>
          <dgm:bulletEnabled val="1"/>
        </dgm:presLayoutVars>
      </dgm:prSet>
      <dgm:spPr/>
    </dgm:pt>
    <dgm:pt modelId="{4D75E810-2578-AE49-B78E-261FFD6CE0B3}" type="pres">
      <dgm:prSet presAssocID="{24F2F0C2-AC2E-49E9-BBA2-DDFB5CBAF536}" presName="sibTrans" presStyleLbl="sibTrans2D1" presStyleIdx="1" presStyleCnt="4"/>
      <dgm:spPr/>
    </dgm:pt>
    <dgm:pt modelId="{66CF6660-E2FF-CF4B-B42F-DE20748B73EF}" type="pres">
      <dgm:prSet presAssocID="{B6FF773D-526E-8943-B898-AEC11E6556CE}" presName="child" presStyleLbl="alignAccFollowNode1" presStyleIdx="1" presStyleCnt="4">
        <dgm:presLayoutVars>
          <dgm:chMax val="0"/>
          <dgm:bulletEnabled val="1"/>
        </dgm:presLayoutVars>
      </dgm:prSet>
      <dgm:spPr/>
    </dgm:pt>
    <dgm:pt modelId="{6CEE2B68-DC3E-4EC5-B65E-CE482C64F17F}" type="pres">
      <dgm:prSet presAssocID="{7D339767-BC4D-444B-98C7-4C301286C4EE}" presName="hSp" presStyleCnt="0"/>
      <dgm:spPr/>
    </dgm:pt>
    <dgm:pt modelId="{140C2B18-B7BA-48B4-8602-2A46A889A8CF}" type="pres">
      <dgm:prSet presAssocID="{ED62B229-AA96-4B8B-AE87-6D060912E3F3}" presName="vertFlow" presStyleCnt="0"/>
      <dgm:spPr/>
    </dgm:pt>
    <dgm:pt modelId="{B5AC8C90-D2FF-423C-934F-B4F2217FB9FF}" type="pres">
      <dgm:prSet presAssocID="{ED62B229-AA96-4B8B-AE87-6D060912E3F3}" presName="header" presStyleLbl="node1" presStyleIdx="1" presStyleCnt="2"/>
      <dgm:spPr/>
    </dgm:pt>
    <dgm:pt modelId="{79C21BBC-2C50-4DAD-BABA-718A33514C73}" type="pres">
      <dgm:prSet presAssocID="{FCC8951F-7A71-45CE-9F73-9676EF104DF4}" presName="parTrans" presStyleLbl="sibTrans2D1" presStyleIdx="2" presStyleCnt="4"/>
      <dgm:spPr/>
    </dgm:pt>
    <dgm:pt modelId="{4BA51EBF-ABBF-4B57-B526-469A9E2D0C04}" type="pres">
      <dgm:prSet presAssocID="{ED801820-A5DC-40D2-9FFD-2565F81D169E}" presName="child" presStyleLbl="alignAccFollowNode1" presStyleIdx="2" presStyleCnt="4">
        <dgm:presLayoutVars>
          <dgm:chMax val="0"/>
          <dgm:bulletEnabled val="1"/>
        </dgm:presLayoutVars>
      </dgm:prSet>
      <dgm:spPr/>
    </dgm:pt>
    <dgm:pt modelId="{0A7F6F34-0870-9743-83E8-15CBD44F496C}" type="pres">
      <dgm:prSet presAssocID="{D064858A-1E23-4540-9EF7-3B2BABA1D8EB}" presName="sibTrans" presStyleLbl="sibTrans2D1" presStyleIdx="3" presStyleCnt="4"/>
      <dgm:spPr/>
    </dgm:pt>
    <dgm:pt modelId="{9D2EF220-06EE-4B47-A209-7F792D6D9109}" type="pres">
      <dgm:prSet presAssocID="{EE05692F-7F1D-9F4A-AA94-59332C5E5918}" presName="child" presStyleLbl="alignAccFollowNode1" presStyleIdx="3" presStyleCnt="4">
        <dgm:presLayoutVars>
          <dgm:chMax val="0"/>
          <dgm:bulletEnabled val="1"/>
        </dgm:presLayoutVars>
      </dgm:prSet>
      <dgm:spPr/>
    </dgm:pt>
  </dgm:ptLst>
  <dgm:cxnLst>
    <dgm:cxn modelId="{76ED5C0D-F60C-44D4-9CFD-ECF7995A7215}" type="presOf" srcId="{ED62B229-AA96-4B8B-AE87-6D060912E3F3}" destId="{B5AC8C90-D2FF-423C-934F-B4F2217FB9FF}" srcOrd="0" destOrd="0" presId="urn:microsoft.com/office/officeart/2005/8/layout/lProcess1"/>
    <dgm:cxn modelId="{679CF91D-592F-CB43-8C87-8DE188F8E9E8}" type="presOf" srcId="{D064858A-1E23-4540-9EF7-3B2BABA1D8EB}" destId="{0A7F6F34-0870-9743-83E8-15CBD44F496C}" srcOrd="0" destOrd="0" presId="urn:microsoft.com/office/officeart/2005/8/layout/lProcess1"/>
    <dgm:cxn modelId="{0869C72A-85F4-4743-BF70-A0631A2AC07D}" type="presOf" srcId="{EE05692F-7F1D-9F4A-AA94-59332C5E5918}" destId="{9D2EF220-06EE-4B47-A209-7F792D6D9109}" srcOrd="0" destOrd="0" presId="urn:microsoft.com/office/officeart/2005/8/layout/lProcess1"/>
    <dgm:cxn modelId="{004DE838-F8D3-41F3-A313-A9B25AA7802F}" srcId="{7D339767-BC4D-444B-98C7-4C301286C4EE}" destId="{B94A97ED-69FD-4D67-943D-3438F2930563}" srcOrd="0" destOrd="0" parTransId="{148C6BAD-642E-4B41-9548-261EFDCB657F}" sibTransId="{24F2F0C2-AC2E-49E9-BBA2-DDFB5CBAF536}"/>
    <dgm:cxn modelId="{1428EA3C-A692-6646-A5FB-97DD7C63BF69}" type="presOf" srcId="{24F2F0C2-AC2E-49E9-BBA2-DDFB5CBAF536}" destId="{4D75E810-2578-AE49-B78E-261FFD6CE0B3}" srcOrd="0" destOrd="0" presId="urn:microsoft.com/office/officeart/2005/8/layout/lProcess1"/>
    <dgm:cxn modelId="{0081B560-73B0-42E3-A284-51DCF74F069B}" type="presOf" srcId="{148C6BAD-642E-4B41-9548-261EFDCB657F}" destId="{FCF7B3D2-274F-4E7B-8AAA-A600E7B0370B}" srcOrd="0" destOrd="0" presId="urn:microsoft.com/office/officeart/2005/8/layout/lProcess1"/>
    <dgm:cxn modelId="{B8BF9A45-2312-4197-906D-D26C209D2F3E}" type="presOf" srcId="{ED801820-A5DC-40D2-9FFD-2565F81D169E}" destId="{4BA51EBF-ABBF-4B57-B526-469A9E2D0C04}" srcOrd="0" destOrd="0" presId="urn:microsoft.com/office/officeart/2005/8/layout/lProcess1"/>
    <dgm:cxn modelId="{DF972452-529E-4371-A11A-0FF215992834}" type="presOf" srcId="{B94A97ED-69FD-4D67-943D-3438F2930563}" destId="{0ACACB52-604B-46A6-B9B1-1333A012148A}" srcOrd="0" destOrd="0" presId="urn:microsoft.com/office/officeart/2005/8/layout/lProcess1"/>
    <dgm:cxn modelId="{A4364E74-139B-4985-A1CB-DD86BB7703D3}" type="presOf" srcId="{7D339767-BC4D-444B-98C7-4C301286C4EE}" destId="{18DB5A31-D667-4E37-BD4D-2B38C30EFD04}" srcOrd="0" destOrd="0" presId="urn:microsoft.com/office/officeart/2005/8/layout/lProcess1"/>
    <dgm:cxn modelId="{E950067A-30BD-CC46-93E4-BB12E0647DD5}" srcId="{7D339767-BC4D-444B-98C7-4C301286C4EE}" destId="{B6FF773D-526E-8943-B898-AEC11E6556CE}" srcOrd="1" destOrd="0" parTransId="{609A9241-BDC7-BE40-9D2E-E67763FAE183}" sibTransId="{40CE6D75-F879-A648-AAE0-ECBBDB57CA7C}"/>
    <dgm:cxn modelId="{FBA4C781-41AF-AD4B-9A9B-D9207D4864AD}" type="presOf" srcId="{B6FF773D-526E-8943-B898-AEC11E6556CE}" destId="{66CF6660-E2FF-CF4B-B42F-DE20748B73EF}" srcOrd="0" destOrd="0" presId="urn:microsoft.com/office/officeart/2005/8/layout/lProcess1"/>
    <dgm:cxn modelId="{A7EA47BB-4BD5-4E00-8F98-C8417EB6F5E7}" srcId="{ED62B229-AA96-4B8B-AE87-6D060912E3F3}" destId="{ED801820-A5DC-40D2-9FFD-2565F81D169E}" srcOrd="0" destOrd="0" parTransId="{FCC8951F-7A71-45CE-9F73-9676EF104DF4}" sibTransId="{D064858A-1E23-4540-9EF7-3B2BABA1D8EB}"/>
    <dgm:cxn modelId="{720F76BC-00CF-4B0C-98C5-60FC19917E65}" type="presOf" srcId="{AF455B09-03E9-41C8-9D8F-C0A2A42F5553}" destId="{FBABCA2F-A93C-4B10-A8E3-63EEFBFE2D73}" srcOrd="0" destOrd="0" presId="urn:microsoft.com/office/officeart/2005/8/layout/lProcess1"/>
    <dgm:cxn modelId="{5127E2CF-1056-4472-8ACE-73006819A103}" srcId="{AF455B09-03E9-41C8-9D8F-C0A2A42F5553}" destId="{ED62B229-AA96-4B8B-AE87-6D060912E3F3}" srcOrd="1" destOrd="0" parTransId="{70406CF6-99B5-4EBC-BB56-79B9C07FBF34}" sibTransId="{229F6CC1-7F5F-4523-917E-4286252C6C28}"/>
    <dgm:cxn modelId="{92B086E0-2275-5640-8BC3-23E0DA94F083}" srcId="{ED62B229-AA96-4B8B-AE87-6D060912E3F3}" destId="{EE05692F-7F1D-9F4A-AA94-59332C5E5918}" srcOrd="1" destOrd="0" parTransId="{FDE7ED38-893E-F74E-884D-C2F57DB4E4DF}" sibTransId="{92698348-307D-FE40-BB08-1E16AE7FB448}"/>
    <dgm:cxn modelId="{E8BDDCE4-8438-44AE-9EC4-B75D303902FA}" type="presOf" srcId="{FCC8951F-7A71-45CE-9F73-9676EF104DF4}" destId="{79C21BBC-2C50-4DAD-BABA-718A33514C73}" srcOrd="0" destOrd="0" presId="urn:microsoft.com/office/officeart/2005/8/layout/lProcess1"/>
    <dgm:cxn modelId="{361EB5FF-4BE4-4D01-89A6-802A87B5DAD0}" srcId="{AF455B09-03E9-41C8-9D8F-C0A2A42F5553}" destId="{7D339767-BC4D-444B-98C7-4C301286C4EE}" srcOrd="0" destOrd="0" parTransId="{91A7CF9C-3824-42EF-8588-70F84C371519}" sibTransId="{DCFE2652-6F7D-495A-A8C1-E7E438CC14B3}"/>
    <dgm:cxn modelId="{3BA562C8-07F6-48AC-A2D7-4AE5C9468838}" type="presParOf" srcId="{FBABCA2F-A93C-4B10-A8E3-63EEFBFE2D73}" destId="{DAFE3C6F-FEF7-4FB1-8AFB-D3A3D0CE137D}" srcOrd="0" destOrd="0" presId="urn:microsoft.com/office/officeart/2005/8/layout/lProcess1"/>
    <dgm:cxn modelId="{3B1FD69D-492D-4147-8147-FA1422A9D7D4}" type="presParOf" srcId="{DAFE3C6F-FEF7-4FB1-8AFB-D3A3D0CE137D}" destId="{18DB5A31-D667-4E37-BD4D-2B38C30EFD04}" srcOrd="0" destOrd="0" presId="urn:microsoft.com/office/officeart/2005/8/layout/lProcess1"/>
    <dgm:cxn modelId="{DF5E00A6-DEE3-4AF0-8811-26B9AA21A91F}" type="presParOf" srcId="{DAFE3C6F-FEF7-4FB1-8AFB-D3A3D0CE137D}" destId="{FCF7B3D2-274F-4E7B-8AAA-A600E7B0370B}" srcOrd="1" destOrd="0" presId="urn:microsoft.com/office/officeart/2005/8/layout/lProcess1"/>
    <dgm:cxn modelId="{909098E6-05EE-4F2C-AC40-8A2360EBD03D}" type="presParOf" srcId="{DAFE3C6F-FEF7-4FB1-8AFB-D3A3D0CE137D}" destId="{0ACACB52-604B-46A6-B9B1-1333A012148A}" srcOrd="2" destOrd="0" presId="urn:microsoft.com/office/officeart/2005/8/layout/lProcess1"/>
    <dgm:cxn modelId="{972993A7-F32A-984D-AE4C-660A7E2B8E6E}" type="presParOf" srcId="{DAFE3C6F-FEF7-4FB1-8AFB-D3A3D0CE137D}" destId="{4D75E810-2578-AE49-B78E-261FFD6CE0B3}" srcOrd="3" destOrd="0" presId="urn:microsoft.com/office/officeart/2005/8/layout/lProcess1"/>
    <dgm:cxn modelId="{01D57847-5BC3-2A4F-A811-44E9F6743E17}" type="presParOf" srcId="{DAFE3C6F-FEF7-4FB1-8AFB-D3A3D0CE137D}" destId="{66CF6660-E2FF-CF4B-B42F-DE20748B73EF}" srcOrd="4" destOrd="0" presId="urn:microsoft.com/office/officeart/2005/8/layout/lProcess1"/>
    <dgm:cxn modelId="{EDE4B9B4-EE21-4CE7-85F3-315E8FE2728E}" type="presParOf" srcId="{FBABCA2F-A93C-4B10-A8E3-63EEFBFE2D73}" destId="{6CEE2B68-DC3E-4EC5-B65E-CE482C64F17F}" srcOrd="1" destOrd="0" presId="urn:microsoft.com/office/officeart/2005/8/layout/lProcess1"/>
    <dgm:cxn modelId="{CE8CF681-D0B8-4E89-9F20-83FC7BC8EFCE}" type="presParOf" srcId="{FBABCA2F-A93C-4B10-A8E3-63EEFBFE2D73}" destId="{140C2B18-B7BA-48B4-8602-2A46A889A8CF}" srcOrd="2" destOrd="0" presId="urn:microsoft.com/office/officeart/2005/8/layout/lProcess1"/>
    <dgm:cxn modelId="{F4FEF24E-9EE5-4674-834F-4A3DDE72A941}" type="presParOf" srcId="{140C2B18-B7BA-48B4-8602-2A46A889A8CF}" destId="{B5AC8C90-D2FF-423C-934F-B4F2217FB9FF}" srcOrd="0" destOrd="0" presId="urn:microsoft.com/office/officeart/2005/8/layout/lProcess1"/>
    <dgm:cxn modelId="{56371B78-BDF6-441C-8DEC-7A8E132C94A2}" type="presParOf" srcId="{140C2B18-B7BA-48B4-8602-2A46A889A8CF}" destId="{79C21BBC-2C50-4DAD-BABA-718A33514C73}" srcOrd="1" destOrd="0" presId="urn:microsoft.com/office/officeart/2005/8/layout/lProcess1"/>
    <dgm:cxn modelId="{CE282A5F-393A-4635-BB8F-7209DB80F19C}" type="presParOf" srcId="{140C2B18-B7BA-48B4-8602-2A46A889A8CF}" destId="{4BA51EBF-ABBF-4B57-B526-469A9E2D0C04}" srcOrd="2" destOrd="0" presId="urn:microsoft.com/office/officeart/2005/8/layout/lProcess1"/>
    <dgm:cxn modelId="{CD2729C0-FA2B-7C44-A513-8FE3EBF854B9}" type="presParOf" srcId="{140C2B18-B7BA-48B4-8602-2A46A889A8CF}" destId="{0A7F6F34-0870-9743-83E8-15CBD44F496C}" srcOrd="3" destOrd="0" presId="urn:microsoft.com/office/officeart/2005/8/layout/lProcess1"/>
    <dgm:cxn modelId="{7442E609-A06C-1A41-9647-75AA01FD2268}" type="presParOf" srcId="{140C2B18-B7BA-48B4-8602-2A46A889A8CF}" destId="{9D2EF220-06EE-4B47-A209-7F792D6D910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F3F1E-EA84-1742-9D1E-61D578D96444}" type="doc">
      <dgm:prSet loTypeId="urn:microsoft.com/office/officeart/2005/8/layout/process1" loCatId="" qsTypeId="urn:microsoft.com/office/officeart/2005/8/quickstyle/simple1" qsCatId="simple" csTypeId="urn:microsoft.com/office/officeart/2005/8/colors/accent1_2" csCatId="accent1" phldr="1"/>
      <dgm:spPr/>
    </dgm:pt>
    <dgm:pt modelId="{802A8F32-E33A-084E-B386-724F4A6C61F2}">
      <dgm:prSet phldrT="[Texte]"/>
      <dgm:spPr>
        <a:solidFill>
          <a:srgbClr val="4DC0DF"/>
        </a:solidFill>
      </dgm:spPr>
      <dgm:t>
        <a:bodyPr/>
        <a:lstStyle/>
        <a:p>
          <a:r>
            <a:rPr lang="fr-CA"/>
            <a:t>d’agir</a:t>
          </a:r>
        </a:p>
      </dgm:t>
    </dgm:pt>
    <dgm:pt modelId="{E482367A-03AE-934B-97ED-D3CA5A6F7677}" type="parTrans" cxnId="{F39472C0-5E56-1841-9906-8C84070FDC6A}">
      <dgm:prSet/>
      <dgm:spPr/>
      <dgm:t>
        <a:bodyPr/>
        <a:lstStyle/>
        <a:p>
          <a:endParaRPr lang="fr-CA"/>
        </a:p>
      </dgm:t>
    </dgm:pt>
    <dgm:pt modelId="{07381597-4BA0-C545-B2F4-F4A94CE0005A}" type="sibTrans" cxnId="{F39472C0-5E56-1841-9906-8C84070FDC6A}">
      <dgm:prSet/>
      <dgm:spPr>
        <a:solidFill>
          <a:srgbClr val="4DC0DF">
            <a:alpha val="50000"/>
          </a:srgbClr>
        </a:solidFill>
      </dgm:spPr>
      <dgm:t>
        <a:bodyPr/>
        <a:lstStyle/>
        <a:p>
          <a:endParaRPr lang="fr-CA"/>
        </a:p>
      </dgm:t>
    </dgm:pt>
    <dgm:pt modelId="{CF67CF41-A236-A24D-A64B-98BDC0A57BFD}">
      <dgm:prSet phldrT="[Texte]"/>
      <dgm:spPr>
        <a:solidFill>
          <a:srgbClr val="4DC0DF"/>
        </a:solidFill>
      </dgm:spPr>
      <dgm:t>
        <a:bodyPr/>
        <a:lstStyle/>
        <a:p>
          <a:r>
            <a:rPr lang="fr-CA"/>
            <a:t>de réussir</a:t>
          </a:r>
        </a:p>
      </dgm:t>
    </dgm:pt>
    <dgm:pt modelId="{CED8792F-F722-1B4F-AC51-39B5DECD83D5}" type="parTrans" cxnId="{64999D18-D1CB-7D40-ABD6-A56F1A08006F}">
      <dgm:prSet/>
      <dgm:spPr/>
      <dgm:t>
        <a:bodyPr/>
        <a:lstStyle/>
        <a:p>
          <a:endParaRPr lang="fr-CA"/>
        </a:p>
      </dgm:t>
    </dgm:pt>
    <dgm:pt modelId="{3DFF7E01-3893-6143-B65D-3E94F6BA29A5}" type="sibTrans" cxnId="{64999D18-D1CB-7D40-ABD6-A56F1A08006F}">
      <dgm:prSet/>
      <dgm:spPr>
        <a:solidFill>
          <a:srgbClr val="4DC0DF">
            <a:alpha val="50000"/>
          </a:srgbClr>
        </a:solidFill>
      </dgm:spPr>
      <dgm:t>
        <a:bodyPr/>
        <a:lstStyle/>
        <a:p>
          <a:endParaRPr lang="fr-CA"/>
        </a:p>
      </dgm:t>
    </dgm:pt>
    <dgm:pt modelId="{5982C55B-43BD-F749-85BF-9E4B3B5BE7EC}">
      <dgm:prSet phldrT="[Texte]"/>
      <dgm:spPr>
        <a:solidFill>
          <a:srgbClr val="4DC0DF"/>
        </a:solidFill>
      </dgm:spPr>
      <dgm:t>
        <a:bodyPr/>
        <a:lstStyle/>
        <a:p>
          <a:r>
            <a:rPr lang="fr-CA"/>
            <a:t>de progresser</a:t>
          </a:r>
        </a:p>
      </dgm:t>
    </dgm:pt>
    <dgm:pt modelId="{3506F734-E500-B448-A32D-6D9D522CE504}" type="parTrans" cxnId="{33759D22-1E59-294C-8419-2FCA8BF5179C}">
      <dgm:prSet/>
      <dgm:spPr/>
      <dgm:t>
        <a:bodyPr/>
        <a:lstStyle/>
        <a:p>
          <a:endParaRPr lang="fr-CA"/>
        </a:p>
      </dgm:t>
    </dgm:pt>
    <dgm:pt modelId="{27F0BCF0-346F-B843-A2D1-2C58E9C001CC}" type="sibTrans" cxnId="{33759D22-1E59-294C-8419-2FCA8BF5179C}">
      <dgm:prSet/>
      <dgm:spPr/>
      <dgm:t>
        <a:bodyPr/>
        <a:lstStyle/>
        <a:p>
          <a:endParaRPr lang="fr-CA"/>
        </a:p>
      </dgm:t>
    </dgm:pt>
    <dgm:pt modelId="{8B10CE00-4797-7549-B231-8B3E0DFF6759}" type="pres">
      <dgm:prSet presAssocID="{935F3F1E-EA84-1742-9D1E-61D578D96444}" presName="Name0" presStyleCnt="0">
        <dgm:presLayoutVars>
          <dgm:dir/>
          <dgm:resizeHandles val="exact"/>
        </dgm:presLayoutVars>
      </dgm:prSet>
      <dgm:spPr/>
    </dgm:pt>
    <dgm:pt modelId="{667332A8-7EEC-7A42-A607-54B8C97C5037}" type="pres">
      <dgm:prSet presAssocID="{802A8F32-E33A-084E-B386-724F4A6C61F2}" presName="node" presStyleLbl="node1" presStyleIdx="0" presStyleCnt="3">
        <dgm:presLayoutVars>
          <dgm:bulletEnabled val="1"/>
        </dgm:presLayoutVars>
      </dgm:prSet>
      <dgm:spPr/>
    </dgm:pt>
    <dgm:pt modelId="{2687F9AB-F5ED-7D40-A4D4-E05FD3F419FF}" type="pres">
      <dgm:prSet presAssocID="{07381597-4BA0-C545-B2F4-F4A94CE0005A}" presName="sibTrans" presStyleLbl="sibTrans2D1" presStyleIdx="0" presStyleCnt="2"/>
      <dgm:spPr/>
    </dgm:pt>
    <dgm:pt modelId="{5B4B6B10-5682-1049-BC9C-5C6453289224}" type="pres">
      <dgm:prSet presAssocID="{07381597-4BA0-C545-B2F4-F4A94CE0005A}" presName="connectorText" presStyleLbl="sibTrans2D1" presStyleIdx="0" presStyleCnt="2"/>
      <dgm:spPr/>
    </dgm:pt>
    <dgm:pt modelId="{AB988737-BD63-CE4E-BA21-D941202DEDDE}" type="pres">
      <dgm:prSet presAssocID="{CF67CF41-A236-A24D-A64B-98BDC0A57BFD}" presName="node" presStyleLbl="node1" presStyleIdx="1" presStyleCnt="3">
        <dgm:presLayoutVars>
          <dgm:bulletEnabled val="1"/>
        </dgm:presLayoutVars>
      </dgm:prSet>
      <dgm:spPr/>
    </dgm:pt>
    <dgm:pt modelId="{D1795438-2685-9049-8358-8325C9EA1752}" type="pres">
      <dgm:prSet presAssocID="{3DFF7E01-3893-6143-B65D-3E94F6BA29A5}" presName="sibTrans" presStyleLbl="sibTrans2D1" presStyleIdx="1" presStyleCnt="2"/>
      <dgm:spPr/>
    </dgm:pt>
    <dgm:pt modelId="{4F613C6C-125E-C540-8B48-8CE645489CCF}" type="pres">
      <dgm:prSet presAssocID="{3DFF7E01-3893-6143-B65D-3E94F6BA29A5}" presName="connectorText" presStyleLbl="sibTrans2D1" presStyleIdx="1" presStyleCnt="2"/>
      <dgm:spPr/>
    </dgm:pt>
    <dgm:pt modelId="{32219E6F-8862-A344-AEC2-EAB0F0DE440A}" type="pres">
      <dgm:prSet presAssocID="{5982C55B-43BD-F749-85BF-9E4B3B5BE7EC}" presName="node" presStyleLbl="node1" presStyleIdx="2" presStyleCnt="3">
        <dgm:presLayoutVars>
          <dgm:bulletEnabled val="1"/>
        </dgm:presLayoutVars>
      </dgm:prSet>
      <dgm:spPr/>
    </dgm:pt>
  </dgm:ptLst>
  <dgm:cxnLst>
    <dgm:cxn modelId="{64999D18-D1CB-7D40-ABD6-A56F1A08006F}" srcId="{935F3F1E-EA84-1742-9D1E-61D578D96444}" destId="{CF67CF41-A236-A24D-A64B-98BDC0A57BFD}" srcOrd="1" destOrd="0" parTransId="{CED8792F-F722-1B4F-AC51-39B5DECD83D5}" sibTransId="{3DFF7E01-3893-6143-B65D-3E94F6BA29A5}"/>
    <dgm:cxn modelId="{33759D22-1E59-294C-8419-2FCA8BF5179C}" srcId="{935F3F1E-EA84-1742-9D1E-61D578D96444}" destId="{5982C55B-43BD-F749-85BF-9E4B3B5BE7EC}" srcOrd="2" destOrd="0" parTransId="{3506F734-E500-B448-A32D-6D9D522CE504}" sibTransId="{27F0BCF0-346F-B843-A2D1-2C58E9C001CC}"/>
    <dgm:cxn modelId="{5213CB2C-BEE9-E94E-B6F9-B135FA1D9813}" type="presOf" srcId="{802A8F32-E33A-084E-B386-724F4A6C61F2}" destId="{667332A8-7EEC-7A42-A607-54B8C97C5037}" srcOrd="0" destOrd="0" presId="urn:microsoft.com/office/officeart/2005/8/layout/process1"/>
    <dgm:cxn modelId="{A5A8B22F-AD43-8348-B4AB-79E23D23A338}" type="presOf" srcId="{CF67CF41-A236-A24D-A64B-98BDC0A57BFD}" destId="{AB988737-BD63-CE4E-BA21-D941202DEDDE}" srcOrd="0" destOrd="0" presId="urn:microsoft.com/office/officeart/2005/8/layout/process1"/>
    <dgm:cxn modelId="{4D57CF39-8D53-CB49-ABED-E0715A15E59B}" type="presOf" srcId="{3DFF7E01-3893-6143-B65D-3E94F6BA29A5}" destId="{4F613C6C-125E-C540-8B48-8CE645489CCF}" srcOrd="1" destOrd="0" presId="urn:microsoft.com/office/officeart/2005/8/layout/process1"/>
    <dgm:cxn modelId="{AFC04AB3-7EA1-BC48-BF60-5482427E3749}" type="presOf" srcId="{07381597-4BA0-C545-B2F4-F4A94CE0005A}" destId="{5B4B6B10-5682-1049-BC9C-5C6453289224}" srcOrd="1" destOrd="0" presId="urn:microsoft.com/office/officeart/2005/8/layout/process1"/>
    <dgm:cxn modelId="{F39472C0-5E56-1841-9906-8C84070FDC6A}" srcId="{935F3F1E-EA84-1742-9D1E-61D578D96444}" destId="{802A8F32-E33A-084E-B386-724F4A6C61F2}" srcOrd="0" destOrd="0" parTransId="{E482367A-03AE-934B-97ED-D3CA5A6F7677}" sibTransId="{07381597-4BA0-C545-B2F4-F4A94CE0005A}"/>
    <dgm:cxn modelId="{714654C1-0893-8D40-BC26-4F733157685A}" type="presOf" srcId="{3DFF7E01-3893-6143-B65D-3E94F6BA29A5}" destId="{D1795438-2685-9049-8358-8325C9EA1752}" srcOrd="0" destOrd="0" presId="urn:microsoft.com/office/officeart/2005/8/layout/process1"/>
    <dgm:cxn modelId="{F9942CDA-6361-3E4A-A930-20A76C0B3DFF}" type="presOf" srcId="{07381597-4BA0-C545-B2F4-F4A94CE0005A}" destId="{2687F9AB-F5ED-7D40-A4D4-E05FD3F419FF}" srcOrd="0" destOrd="0" presId="urn:microsoft.com/office/officeart/2005/8/layout/process1"/>
    <dgm:cxn modelId="{7334FDE6-310A-0F42-9E95-F6F958082F52}" type="presOf" srcId="{5982C55B-43BD-F749-85BF-9E4B3B5BE7EC}" destId="{32219E6F-8862-A344-AEC2-EAB0F0DE440A}" srcOrd="0" destOrd="0" presId="urn:microsoft.com/office/officeart/2005/8/layout/process1"/>
    <dgm:cxn modelId="{4E9D29F2-AB17-534F-BFF2-8C8C70ACD619}" type="presOf" srcId="{935F3F1E-EA84-1742-9D1E-61D578D96444}" destId="{8B10CE00-4797-7549-B231-8B3E0DFF6759}" srcOrd="0" destOrd="0" presId="urn:microsoft.com/office/officeart/2005/8/layout/process1"/>
    <dgm:cxn modelId="{06A7A53B-50E6-B941-8FB7-16754A74F08B}" type="presParOf" srcId="{8B10CE00-4797-7549-B231-8B3E0DFF6759}" destId="{667332A8-7EEC-7A42-A607-54B8C97C5037}" srcOrd="0" destOrd="0" presId="urn:microsoft.com/office/officeart/2005/8/layout/process1"/>
    <dgm:cxn modelId="{486C539D-C2E0-964F-ABFB-2450861925DE}" type="presParOf" srcId="{8B10CE00-4797-7549-B231-8B3E0DFF6759}" destId="{2687F9AB-F5ED-7D40-A4D4-E05FD3F419FF}" srcOrd="1" destOrd="0" presId="urn:microsoft.com/office/officeart/2005/8/layout/process1"/>
    <dgm:cxn modelId="{F9F62387-0313-6843-B2E3-2A7E15D22455}" type="presParOf" srcId="{2687F9AB-F5ED-7D40-A4D4-E05FD3F419FF}" destId="{5B4B6B10-5682-1049-BC9C-5C6453289224}" srcOrd="0" destOrd="0" presId="urn:microsoft.com/office/officeart/2005/8/layout/process1"/>
    <dgm:cxn modelId="{457FD487-610D-0246-8159-1237701B249B}" type="presParOf" srcId="{8B10CE00-4797-7549-B231-8B3E0DFF6759}" destId="{AB988737-BD63-CE4E-BA21-D941202DEDDE}" srcOrd="2" destOrd="0" presId="urn:microsoft.com/office/officeart/2005/8/layout/process1"/>
    <dgm:cxn modelId="{EFCB1582-F684-6947-9418-4B61CFCC6202}" type="presParOf" srcId="{8B10CE00-4797-7549-B231-8B3E0DFF6759}" destId="{D1795438-2685-9049-8358-8325C9EA1752}" srcOrd="3" destOrd="0" presId="urn:microsoft.com/office/officeart/2005/8/layout/process1"/>
    <dgm:cxn modelId="{E078AEF2-BEDB-3E46-BB12-28BEA217A2BE}" type="presParOf" srcId="{D1795438-2685-9049-8358-8325C9EA1752}" destId="{4F613C6C-125E-C540-8B48-8CE645489CCF}" srcOrd="0" destOrd="0" presId="urn:microsoft.com/office/officeart/2005/8/layout/process1"/>
    <dgm:cxn modelId="{C58D7A89-4CF0-1943-ABFA-A5C270569AF8}" type="presParOf" srcId="{8B10CE00-4797-7549-B231-8B3E0DFF6759}" destId="{32219E6F-8862-A344-AEC2-EAB0F0DE440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5F3F1E-EA84-1742-9D1E-61D578D96444}" type="doc">
      <dgm:prSet loTypeId="urn:microsoft.com/office/officeart/2005/8/layout/process1" loCatId="" qsTypeId="urn:microsoft.com/office/officeart/2005/8/quickstyle/simple1" qsCatId="simple" csTypeId="urn:microsoft.com/office/officeart/2005/8/colors/accent1_2" csCatId="accent1" phldr="1"/>
      <dgm:spPr/>
    </dgm:pt>
    <dgm:pt modelId="{802A8F32-E33A-084E-B386-724F4A6C61F2}">
      <dgm:prSet phldrT="[Texte]"/>
      <dgm:spPr>
        <a:solidFill>
          <a:srgbClr val="4DC0DF"/>
        </a:solidFill>
      </dgm:spPr>
      <dgm:t>
        <a:bodyPr/>
        <a:lstStyle/>
        <a:p>
          <a:r>
            <a:rPr lang="fr-CA"/>
            <a:t>Savoirs</a:t>
          </a:r>
        </a:p>
      </dgm:t>
    </dgm:pt>
    <dgm:pt modelId="{E482367A-03AE-934B-97ED-D3CA5A6F7677}" type="parTrans" cxnId="{F39472C0-5E56-1841-9906-8C84070FDC6A}">
      <dgm:prSet/>
      <dgm:spPr/>
      <dgm:t>
        <a:bodyPr/>
        <a:lstStyle/>
        <a:p>
          <a:endParaRPr lang="fr-CA"/>
        </a:p>
      </dgm:t>
    </dgm:pt>
    <dgm:pt modelId="{07381597-4BA0-C545-B2F4-F4A94CE0005A}" type="sibTrans" cxnId="{F39472C0-5E56-1841-9906-8C84070FDC6A}">
      <dgm:prSet/>
      <dgm:spPr>
        <a:solidFill>
          <a:srgbClr val="4DC0DF">
            <a:alpha val="50000"/>
          </a:srgbClr>
        </a:solidFill>
      </dgm:spPr>
      <dgm:t>
        <a:bodyPr/>
        <a:lstStyle/>
        <a:p>
          <a:endParaRPr lang="fr-CA"/>
        </a:p>
      </dgm:t>
    </dgm:pt>
    <dgm:pt modelId="{CF67CF41-A236-A24D-A64B-98BDC0A57BFD}">
      <dgm:prSet phldrT="[Texte]"/>
      <dgm:spPr>
        <a:solidFill>
          <a:srgbClr val="4DC0DF"/>
        </a:solidFill>
      </dgm:spPr>
      <dgm:t>
        <a:bodyPr/>
        <a:lstStyle/>
        <a:p>
          <a:r>
            <a:rPr lang="fr-CA"/>
            <a:t>Savoir-faire</a:t>
          </a:r>
        </a:p>
      </dgm:t>
    </dgm:pt>
    <dgm:pt modelId="{CED8792F-F722-1B4F-AC51-39B5DECD83D5}" type="parTrans" cxnId="{64999D18-D1CB-7D40-ABD6-A56F1A08006F}">
      <dgm:prSet/>
      <dgm:spPr/>
      <dgm:t>
        <a:bodyPr/>
        <a:lstStyle/>
        <a:p>
          <a:endParaRPr lang="fr-CA"/>
        </a:p>
      </dgm:t>
    </dgm:pt>
    <dgm:pt modelId="{3DFF7E01-3893-6143-B65D-3E94F6BA29A5}" type="sibTrans" cxnId="{64999D18-D1CB-7D40-ABD6-A56F1A08006F}">
      <dgm:prSet/>
      <dgm:spPr>
        <a:solidFill>
          <a:srgbClr val="4DC0DF">
            <a:alpha val="50000"/>
          </a:srgbClr>
        </a:solidFill>
      </dgm:spPr>
      <dgm:t>
        <a:bodyPr/>
        <a:lstStyle/>
        <a:p>
          <a:endParaRPr lang="fr-CA"/>
        </a:p>
      </dgm:t>
    </dgm:pt>
    <dgm:pt modelId="{5982C55B-43BD-F749-85BF-9E4B3B5BE7EC}">
      <dgm:prSet phldrT="[Texte]"/>
      <dgm:spPr>
        <a:solidFill>
          <a:srgbClr val="4DC0DF"/>
        </a:solidFill>
      </dgm:spPr>
      <dgm:t>
        <a:bodyPr/>
        <a:lstStyle/>
        <a:p>
          <a:r>
            <a:rPr lang="fr-CA"/>
            <a:t>Savoir-être</a:t>
          </a:r>
        </a:p>
      </dgm:t>
    </dgm:pt>
    <dgm:pt modelId="{3506F734-E500-B448-A32D-6D9D522CE504}" type="parTrans" cxnId="{33759D22-1E59-294C-8419-2FCA8BF5179C}">
      <dgm:prSet/>
      <dgm:spPr/>
      <dgm:t>
        <a:bodyPr/>
        <a:lstStyle/>
        <a:p>
          <a:endParaRPr lang="fr-CA"/>
        </a:p>
      </dgm:t>
    </dgm:pt>
    <dgm:pt modelId="{27F0BCF0-346F-B843-A2D1-2C58E9C001CC}" type="sibTrans" cxnId="{33759D22-1E59-294C-8419-2FCA8BF5179C}">
      <dgm:prSet/>
      <dgm:spPr/>
      <dgm:t>
        <a:bodyPr/>
        <a:lstStyle/>
        <a:p>
          <a:endParaRPr lang="fr-CA"/>
        </a:p>
      </dgm:t>
    </dgm:pt>
    <dgm:pt modelId="{8B10CE00-4797-7549-B231-8B3E0DFF6759}" type="pres">
      <dgm:prSet presAssocID="{935F3F1E-EA84-1742-9D1E-61D578D96444}" presName="Name0" presStyleCnt="0">
        <dgm:presLayoutVars>
          <dgm:dir/>
          <dgm:resizeHandles val="exact"/>
        </dgm:presLayoutVars>
      </dgm:prSet>
      <dgm:spPr/>
    </dgm:pt>
    <dgm:pt modelId="{667332A8-7EEC-7A42-A607-54B8C97C5037}" type="pres">
      <dgm:prSet presAssocID="{802A8F32-E33A-084E-B386-724F4A6C61F2}" presName="node" presStyleLbl="node1" presStyleIdx="0" presStyleCnt="3" custLinFactNeighborX="-836" custLinFactNeighborY="-3931">
        <dgm:presLayoutVars>
          <dgm:bulletEnabled val="1"/>
        </dgm:presLayoutVars>
      </dgm:prSet>
      <dgm:spPr/>
    </dgm:pt>
    <dgm:pt modelId="{2687F9AB-F5ED-7D40-A4D4-E05FD3F419FF}" type="pres">
      <dgm:prSet presAssocID="{07381597-4BA0-C545-B2F4-F4A94CE0005A}" presName="sibTrans" presStyleLbl="sibTrans2D1" presStyleIdx="0" presStyleCnt="2"/>
      <dgm:spPr/>
    </dgm:pt>
    <dgm:pt modelId="{5B4B6B10-5682-1049-BC9C-5C6453289224}" type="pres">
      <dgm:prSet presAssocID="{07381597-4BA0-C545-B2F4-F4A94CE0005A}" presName="connectorText" presStyleLbl="sibTrans2D1" presStyleIdx="0" presStyleCnt="2"/>
      <dgm:spPr/>
    </dgm:pt>
    <dgm:pt modelId="{AB988737-BD63-CE4E-BA21-D941202DEDDE}" type="pres">
      <dgm:prSet presAssocID="{CF67CF41-A236-A24D-A64B-98BDC0A57BFD}" presName="node" presStyleLbl="node1" presStyleIdx="1" presStyleCnt="3">
        <dgm:presLayoutVars>
          <dgm:bulletEnabled val="1"/>
        </dgm:presLayoutVars>
      </dgm:prSet>
      <dgm:spPr/>
    </dgm:pt>
    <dgm:pt modelId="{D1795438-2685-9049-8358-8325C9EA1752}" type="pres">
      <dgm:prSet presAssocID="{3DFF7E01-3893-6143-B65D-3E94F6BA29A5}" presName="sibTrans" presStyleLbl="sibTrans2D1" presStyleIdx="1" presStyleCnt="2"/>
      <dgm:spPr/>
    </dgm:pt>
    <dgm:pt modelId="{4F613C6C-125E-C540-8B48-8CE645489CCF}" type="pres">
      <dgm:prSet presAssocID="{3DFF7E01-3893-6143-B65D-3E94F6BA29A5}" presName="connectorText" presStyleLbl="sibTrans2D1" presStyleIdx="1" presStyleCnt="2"/>
      <dgm:spPr/>
    </dgm:pt>
    <dgm:pt modelId="{32219E6F-8862-A344-AEC2-EAB0F0DE440A}" type="pres">
      <dgm:prSet presAssocID="{5982C55B-43BD-F749-85BF-9E4B3B5BE7EC}" presName="node" presStyleLbl="node1" presStyleIdx="2" presStyleCnt="3">
        <dgm:presLayoutVars>
          <dgm:bulletEnabled val="1"/>
        </dgm:presLayoutVars>
      </dgm:prSet>
      <dgm:spPr/>
    </dgm:pt>
  </dgm:ptLst>
  <dgm:cxnLst>
    <dgm:cxn modelId="{64999D18-D1CB-7D40-ABD6-A56F1A08006F}" srcId="{935F3F1E-EA84-1742-9D1E-61D578D96444}" destId="{CF67CF41-A236-A24D-A64B-98BDC0A57BFD}" srcOrd="1" destOrd="0" parTransId="{CED8792F-F722-1B4F-AC51-39B5DECD83D5}" sibTransId="{3DFF7E01-3893-6143-B65D-3E94F6BA29A5}"/>
    <dgm:cxn modelId="{33759D22-1E59-294C-8419-2FCA8BF5179C}" srcId="{935F3F1E-EA84-1742-9D1E-61D578D96444}" destId="{5982C55B-43BD-F749-85BF-9E4B3B5BE7EC}" srcOrd="2" destOrd="0" parTransId="{3506F734-E500-B448-A32D-6D9D522CE504}" sibTransId="{27F0BCF0-346F-B843-A2D1-2C58E9C001CC}"/>
    <dgm:cxn modelId="{5213CB2C-BEE9-E94E-B6F9-B135FA1D9813}" type="presOf" srcId="{802A8F32-E33A-084E-B386-724F4A6C61F2}" destId="{667332A8-7EEC-7A42-A607-54B8C97C5037}" srcOrd="0" destOrd="0" presId="urn:microsoft.com/office/officeart/2005/8/layout/process1"/>
    <dgm:cxn modelId="{A5A8B22F-AD43-8348-B4AB-79E23D23A338}" type="presOf" srcId="{CF67CF41-A236-A24D-A64B-98BDC0A57BFD}" destId="{AB988737-BD63-CE4E-BA21-D941202DEDDE}" srcOrd="0" destOrd="0" presId="urn:microsoft.com/office/officeart/2005/8/layout/process1"/>
    <dgm:cxn modelId="{4D57CF39-8D53-CB49-ABED-E0715A15E59B}" type="presOf" srcId="{3DFF7E01-3893-6143-B65D-3E94F6BA29A5}" destId="{4F613C6C-125E-C540-8B48-8CE645489CCF}" srcOrd="1" destOrd="0" presId="urn:microsoft.com/office/officeart/2005/8/layout/process1"/>
    <dgm:cxn modelId="{AFC04AB3-7EA1-BC48-BF60-5482427E3749}" type="presOf" srcId="{07381597-4BA0-C545-B2F4-F4A94CE0005A}" destId="{5B4B6B10-5682-1049-BC9C-5C6453289224}" srcOrd="1" destOrd="0" presId="urn:microsoft.com/office/officeart/2005/8/layout/process1"/>
    <dgm:cxn modelId="{F39472C0-5E56-1841-9906-8C84070FDC6A}" srcId="{935F3F1E-EA84-1742-9D1E-61D578D96444}" destId="{802A8F32-E33A-084E-B386-724F4A6C61F2}" srcOrd="0" destOrd="0" parTransId="{E482367A-03AE-934B-97ED-D3CA5A6F7677}" sibTransId="{07381597-4BA0-C545-B2F4-F4A94CE0005A}"/>
    <dgm:cxn modelId="{714654C1-0893-8D40-BC26-4F733157685A}" type="presOf" srcId="{3DFF7E01-3893-6143-B65D-3E94F6BA29A5}" destId="{D1795438-2685-9049-8358-8325C9EA1752}" srcOrd="0" destOrd="0" presId="urn:microsoft.com/office/officeart/2005/8/layout/process1"/>
    <dgm:cxn modelId="{F9942CDA-6361-3E4A-A930-20A76C0B3DFF}" type="presOf" srcId="{07381597-4BA0-C545-B2F4-F4A94CE0005A}" destId="{2687F9AB-F5ED-7D40-A4D4-E05FD3F419FF}" srcOrd="0" destOrd="0" presId="urn:microsoft.com/office/officeart/2005/8/layout/process1"/>
    <dgm:cxn modelId="{7334FDE6-310A-0F42-9E95-F6F958082F52}" type="presOf" srcId="{5982C55B-43BD-F749-85BF-9E4B3B5BE7EC}" destId="{32219E6F-8862-A344-AEC2-EAB0F0DE440A}" srcOrd="0" destOrd="0" presId="urn:microsoft.com/office/officeart/2005/8/layout/process1"/>
    <dgm:cxn modelId="{4E9D29F2-AB17-534F-BFF2-8C8C70ACD619}" type="presOf" srcId="{935F3F1E-EA84-1742-9D1E-61D578D96444}" destId="{8B10CE00-4797-7549-B231-8B3E0DFF6759}" srcOrd="0" destOrd="0" presId="urn:microsoft.com/office/officeart/2005/8/layout/process1"/>
    <dgm:cxn modelId="{06A7A53B-50E6-B941-8FB7-16754A74F08B}" type="presParOf" srcId="{8B10CE00-4797-7549-B231-8B3E0DFF6759}" destId="{667332A8-7EEC-7A42-A607-54B8C97C5037}" srcOrd="0" destOrd="0" presId="urn:microsoft.com/office/officeart/2005/8/layout/process1"/>
    <dgm:cxn modelId="{486C539D-C2E0-964F-ABFB-2450861925DE}" type="presParOf" srcId="{8B10CE00-4797-7549-B231-8B3E0DFF6759}" destId="{2687F9AB-F5ED-7D40-A4D4-E05FD3F419FF}" srcOrd="1" destOrd="0" presId="urn:microsoft.com/office/officeart/2005/8/layout/process1"/>
    <dgm:cxn modelId="{F9F62387-0313-6843-B2E3-2A7E15D22455}" type="presParOf" srcId="{2687F9AB-F5ED-7D40-A4D4-E05FD3F419FF}" destId="{5B4B6B10-5682-1049-BC9C-5C6453289224}" srcOrd="0" destOrd="0" presId="urn:microsoft.com/office/officeart/2005/8/layout/process1"/>
    <dgm:cxn modelId="{457FD487-610D-0246-8159-1237701B249B}" type="presParOf" srcId="{8B10CE00-4797-7549-B231-8B3E0DFF6759}" destId="{AB988737-BD63-CE4E-BA21-D941202DEDDE}" srcOrd="2" destOrd="0" presId="urn:microsoft.com/office/officeart/2005/8/layout/process1"/>
    <dgm:cxn modelId="{EFCB1582-F684-6947-9418-4B61CFCC6202}" type="presParOf" srcId="{8B10CE00-4797-7549-B231-8B3E0DFF6759}" destId="{D1795438-2685-9049-8358-8325C9EA1752}" srcOrd="3" destOrd="0" presId="urn:microsoft.com/office/officeart/2005/8/layout/process1"/>
    <dgm:cxn modelId="{E078AEF2-BEDB-3E46-BB12-28BEA217A2BE}" type="presParOf" srcId="{D1795438-2685-9049-8358-8325C9EA1752}" destId="{4F613C6C-125E-C540-8B48-8CE645489CCF}" srcOrd="0" destOrd="0" presId="urn:microsoft.com/office/officeart/2005/8/layout/process1"/>
    <dgm:cxn modelId="{C58D7A89-4CF0-1943-ABFA-A5C270569AF8}" type="presParOf" srcId="{8B10CE00-4797-7549-B231-8B3E0DFF6759}" destId="{32219E6F-8862-A344-AEC2-EAB0F0DE440A}"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9251C-FA18-4CA1-BD4D-F27DFF53BB80}">
      <dsp:nvSpPr>
        <dsp:cNvPr id="0" name=""/>
        <dsp:cNvSpPr/>
      </dsp:nvSpPr>
      <dsp:spPr>
        <a:xfrm>
          <a:off x="3571" y="370432"/>
          <a:ext cx="1561703" cy="128840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Rapport d’analyse de la profession</a:t>
          </a:r>
        </a:p>
        <a:p>
          <a:pPr marL="114300" lvl="1" indent="-114300" algn="l" defTabSz="622300" rtl="0">
            <a:lnSpc>
              <a:spcPct val="90000"/>
            </a:lnSpc>
            <a:spcBef>
              <a:spcPct val="0"/>
            </a:spcBef>
            <a:spcAft>
              <a:spcPct val="15000"/>
            </a:spcAft>
            <a:buChar char="•"/>
          </a:pPr>
          <a:r>
            <a:rPr lang="fr-CA" sz="1400" kern="1200">
              <a:latin typeface="Calibri Light"/>
            </a:rPr>
            <a:t>Mars 2024</a:t>
          </a:r>
        </a:p>
      </dsp:txBody>
      <dsp:txXfrm>
        <a:off x="41307" y="408168"/>
        <a:ext cx="1486231" cy="1212933"/>
      </dsp:txXfrm>
    </dsp:sp>
    <dsp:sp modelId="{705F4003-93E8-4FE7-8AA0-FBD9A47DF4C1}">
      <dsp:nvSpPr>
        <dsp:cNvPr id="0" name=""/>
        <dsp:cNvSpPr/>
      </dsp:nvSpPr>
      <dsp:spPr>
        <a:xfrm>
          <a:off x="1662564" y="758366"/>
          <a:ext cx="500286" cy="473953"/>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a:off x="1662564" y="853157"/>
        <a:ext cx="358100" cy="284371"/>
      </dsp:txXfrm>
    </dsp:sp>
    <dsp:sp modelId="{F67BD922-E39B-4440-894F-598B23A89932}">
      <dsp:nvSpPr>
        <dsp:cNvPr id="0" name=""/>
        <dsp:cNvSpPr/>
      </dsp:nvSpPr>
      <dsp:spPr>
        <a:xfrm>
          <a:off x="2189956" y="370432"/>
          <a:ext cx="1561703" cy="1288405"/>
        </a:xfrm>
        <a:prstGeom prst="roundRect">
          <a:avLst>
            <a:gd name="adj" fmla="val 10000"/>
          </a:avLst>
        </a:prstGeom>
        <a:solidFill>
          <a:schemeClr val="accent1">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A" sz="1800" kern="1200"/>
            <a:t>Projet de formation</a:t>
          </a:r>
        </a:p>
        <a:p>
          <a:pPr marL="114300" lvl="1" indent="-114300" algn="l" defTabSz="622300" rtl="0">
            <a:lnSpc>
              <a:spcPct val="90000"/>
            </a:lnSpc>
            <a:spcBef>
              <a:spcPct val="0"/>
            </a:spcBef>
            <a:spcAft>
              <a:spcPct val="15000"/>
            </a:spcAft>
            <a:buChar char="•"/>
          </a:pPr>
          <a:r>
            <a:rPr lang="fr-CA" sz="1400" kern="1200">
              <a:latin typeface="Calibri Light"/>
            </a:rPr>
            <a:t>Validation 26 février 2025</a:t>
          </a:r>
        </a:p>
      </dsp:txBody>
      <dsp:txXfrm>
        <a:off x="2227692" y="408168"/>
        <a:ext cx="1486231" cy="1212933"/>
      </dsp:txXfrm>
    </dsp:sp>
    <dsp:sp modelId="{016DE713-A2CE-4D9C-8303-9526D023BEE3}">
      <dsp:nvSpPr>
        <dsp:cNvPr id="0" name=""/>
        <dsp:cNvSpPr/>
      </dsp:nvSpPr>
      <dsp:spPr>
        <a:xfrm>
          <a:off x="3819674" y="770423"/>
          <a:ext cx="507391" cy="488423"/>
        </a:xfrm>
        <a:prstGeom prst="rightArrow">
          <a:avLst>
            <a:gd name="adj1" fmla="val 60000"/>
            <a:gd name="adj2" fmla="val 50000"/>
          </a:avLst>
        </a:prstGeom>
        <a:solidFill>
          <a:schemeClr val="accent1">
            <a:shade val="90000"/>
            <a:hueOff val="135647"/>
            <a:satOff val="-313"/>
            <a:lumOff val="99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solidFill>
              <a:schemeClr val="accent1">
                <a:lumMod val="50000"/>
              </a:schemeClr>
            </a:solidFill>
          </a:endParaRPr>
        </a:p>
      </dsp:txBody>
      <dsp:txXfrm>
        <a:off x="3819674" y="868108"/>
        <a:ext cx="360864" cy="293053"/>
      </dsp:txXfrm>
    </dsp:sp>
    <dsp:sp modelId="{64E1F6D1-33D0-4CC3-A37F-95F55E3861A0}">
      <dsp:nvSpPr>
        <dsp:cNvPr id="0" name=""/>
        <dsp:cNvSpPr/>
      </dsp:nvSpPr>
      <dsp:spPr>
        <a:xfrm>
          <a:off x="4376340" y="370432"/>
          <a:ext cx="1561703" cy="1288405"/>
        </a:xfrm>
        <a:prstGeom prst="roundRect">
          <a:avLst>
            <a:gd name="adj" fmla="val 10000"/>
          </a:avLst>
        </a:prstGeom>
        <a:solidFill>
          <a:schemeClr val="accent1">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r-CA" sz="1800" b="1" kern="1200">
              <a:latin typeface="Calibri Light"/>
            </a:rPr>
            <a:t>Programme d'études</a:t>
          </a:r>
          <a:endParaRPr lang="fr-CA" sz="1800" b="1" kern="1200"/>
        </a:p>
        <a:p>
          <a:pPr marL="114300" lvl="1" indent="-114300" algn="l" defTabSz="622300" rtl="0">
            <a:lnSpc>
              <a:spcPct val="90000"/>
            </a:lnSpc>
            <a:spcBef>
              <a:spcPct val="0"/>
            </a:spcBef>
            <a:spcAft>
              <a:spcPct val="15000"/>
            </a:spcAft>
            <a:buChar char="•"/>
          </a:pPr>
          <a:r>
            <a:rPr lang="fr-CA" sz="1400" b="1" kern="1200">
              <a:solidFill>
                <a:srgbClr val="FF0000"/>
              </a:solidFill>
              <a:latin typeface="Calibri Light"/>
            </a:rPr>
            <a:t>À développer</a:t>
          </a:r>
        </a:p>
      </dsp:txBody>
      <dsp:txXfrm>
        <a:off x="4414076" y="408168"/>
        <a:ext cx="1486231" cy="1212933"/>
      </dsp:txXfrm>
    </dsp:sp>
    <dsp:sp modelId="{D4DCB4DE-CB57-4A4A-8562-04458150C8CC}">
      <dsp:nvSpPr>
        <dsp:cNvPr id="0" name=""/>
        <dsp:cNvSpPr/>
      </dsp:nvSpPr>
      <dsp:spPr>
        <a:xfrm>
          <a:off x="6007753" y="762634"/>
          <a:ext cx="504001" cy="504000"/>
        </a:xfrm>
        <a:prstGeom prst="rightArrow">
          <a:avLst>
            <a:gd name="adj1" fmla="val 60000"/>
            <a:gd name="adj2" fmla="val 50000"/>
          </a:avLst>
        </a:prstGeom>
        <a:solidFill>
          <a:schemeClr val="accent1">
            <a:shade val="90000"/>
            <a:hueOff val="271295"/>
            <a:satOff val="-626"/>
            <a:lumOff val="19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a:off x="6007753" y="863434"/>
        <a:ext cx="352801" cy="302400"/>
      </dsp:txXfrm>
    </dsp:sp>
    <dsp:sp modelId="{E8E398CA-C915-440F-879D-DF5FE6EB4B2C}">
      <dsp:nvSpPr>
        <dsp:cNvPr id="0" name=""/>
        <dsp:cNvSpPr/>
      </dsp:nvSpPr>
      <dsp:spPr>
        <a:xfrm>
          <a:off x="6562724" y="370432"/>
          <a:ext cx="1561703" cy="1288405"/>
        </a:xfrm>
        <a:prstGeom prst="roundRect">
          <a:avLst>
            <a:gd name="adj" fmla="val 10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None/>
          </a:pPr>
          <a:r>
            <a:rPr lang="fr-CA" sz="1400" b="1" kern="1200">
              <a:latin typeface="Calibri Light"/>
              <a:ea typeface="+mn-ea"/>
              <a:cs typeface="+mn-cs"/>
            </a:rPr>
            <a:t>- Cadre d’évaluation</a:t>
          </a:r>
        </a:p>
        <a:p>
          <a:pPr marL="114300" lvl="1" indent="-114300" algn="l" defTabSz="622300" rtl="0">
            <a:lnSpc>
              <a:spcPct val="90000"/>
            </a:lnSpc>
            <a:spcBef>
              <a:spcPct val="0"/>
            </a:spcBef>
            <a:spcAft>
              <a:spcPct val="15000"/>
            </a:spcAft>
            <a:buNone/>
          </a:pPr>
          <a:r>
            <a:rPr lang="fr-CA" sz="1400" b="1" kern="1200">
              <a:latin typeface="Calibri Light"/>
            </a:rPr>
            <a:t>- Épreuves ministérielles</a:t>
          </a:r>
        </a:p>
        <a:p>
          <a:pPr marL="114300" lvl="1" indent="-114300" algn="l" defTabSz="622300" rtl="0">
            <a:lnSpc>
              <a:spcPct val="90000"/>
            </a:lnSpc>
            <a:spcBef>
              <a:spcPct val="0"/>
            </a:spcBef>
            <a:spcAft>
              <a:spcPct val="15000"/>
            </a:spcAft>
            <a:buNone/>
          </a:pPr>
          <a:r>
            <a:rPr lang="fr-CA" sz="1400" b="1" kern="1200">
              <a:latin typeface="Calibri Light"/>
            </a:rPr>
            <a:t>- Implantation</a:t>
          </a:r>
          <a:endParaRPr lang="fr-CA" sz="1400" b="1" kern="1200">
            <a:latin typeface="Calibri Light"/>
            <a:ea typeface="+mn-ea"/>
            <a:cs typeface="+mn-cs"/>
          </a:endParaRPr>
        </a:p>
      </dsp:txBody>
      <dsp:txXfrm>
        <a:off x="6600460" y="408168"/>
        <a:ext cx="1486231" cy="1212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B5A31-D667-4E37-BD4D-2B38C30EFD04}">
      <dsp:nvSpPr>
        <dsp:cNvPr id="0" name=""/>
        <dsp:cNvSpPr/>
      </dsp:nvSpPr>
      <dsp:spPr>
        <a:xfrm>
          <a:off x="1833104" y="895"/>
          <a:ext cx="2084949" cy="521237"/>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solidFill>
                <a:schemeClr val="bg1"/>
              </a:solidFill>
            </a:rPr>
            <a:t>Rapport d’analyse de la profession</a:t>
          </a:r>
        </a:p>
      </dsp:txBody>
      <dsp:txXfrm>
        <a:off x="1848371" y="16162"/>
        <a:ext cx="2054415" cy="490703"/>
      </dsp:txXfrm>
    </dsp:sp>
    <dsp:sp modelId="{FCF7B3D2-274F-4E7B-8AAA-A600E7B0370B}">
      <dsp:nvSpPr>
        <dsp:cNvPr id="0" name=""/>
        <dsp:cNvSpPr/>
      </dsp:nvSpPr>
      <dsp:spPr>
        <a:xfrm rot="5400000">
          <a:off x="2829970" y="567741"/>
          <a:ext cx="91216" cy="912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ACB52-604B-46A6-B9B1-1333A012148A}">
      <dsp:nvSpPr>
        <dsp:cNvPr id="0" name=""/>
        <dsp:cNvSpPr/>
      </dsp:nvSpPr>
      <dsp:spPr>
        <a:xfrm>
          <a:off x="1833104" y="704565"/>
          <a:ext cx="2084949" cy="521237"/>
        </a:xfrm>
        <a:prstGeom prst="roundRect">
          <a:avLst>
            <a:gd name="adj" fmla="val 10000"/>
          </a:avLst>
        </a:prstGeom>
        <a:solidFill>
          <a:srgbClr val="4DC0DF">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t>Tâches</a:t>
          </a:r>
        </a:p>
      </dsp:txBody>
      <dsp:txXfrm>
        <a:off x="1848371" y="719832"/>
        <a:ext cx="2054415" cy="490703"/>
      </dsp:txXfrm>
    </dsp:sp>
    <dsp:sp modelId="{4D75E810-2578-AE49-B78E-261FFD6CE0B3}">
      <dsp:nvSpPr>
        <dsp:cNvPr id="0" name=""/>
        <dsp:cNvSpPr/>
      </dsp:nvSpPr>
      <dsp:spPr>
        <a:xfrm rot="5400000">
          <a:off x="2829970" y="1271411"/>
          <a:ext cx="91216" cy="912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F6660-E2FF-CF4B-B42F-DE20748B73EF}">
      <dsp:nvSpPr>
        <dsp:cNvPr id="0" name=""/>
        <dsp:cNvSpPr/>
      </dsp:nvSpPr>
      <dsp:spPr>
        <a:xfrm>
          <a:off x="1833104" y="1408236"/>
          <a:ext cx="2084949" cy="521237"/>
        </a:xfrm>
        <a:prstGeom prst="roundRect">
          <a:avLst>
            <a:gd name="adj" fmla="val 10000"/>
          </a:avLst>
        </a:prstGeom>
        <a:solidFill>
          <a:srgbClr val="4DC0DF">
            <a:alpha val="2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t>Plein exercice d’une profession</a:t>
          </a:r>
        </a:p>
      </dsp:txBody>
      <dsp:txXfrm>
        <a:off x="1848371" y="1423503"/>
        <a:ext cx="2054415" cy="490703"/>
      </dsp:txXfrm>
    </dsp:sp>
    <dsp:sp modelId="{B5AC8C90-D2FF-423C-934F-B4F2217FB9FF}">
      <dsp:nvSpPr>
        <dsp:cNvPr id="0" name=""/>
        <dsp:cNvSpPr/>
      </dsp:nvSpPr>
      <dsp:spPr>
        <a:xfrm>
          <a:off x="4209946" y="895"/>
          <a:ext cx="2084949" cy="521237"/>
        </a:xfrm>
        <a:prstGeom prst="roundRect">
          <a:avLst>
            <a:gd name="adj" fmla="val 10000"/>
          </a:avLst>
        </a:prstGeom>
        <a:solidFill>
          <a:srgbClr val="2D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solidFill>
                <a:schemeClr val="bg1"/>
              </a:solidFill>
            </a:rPr>
            <a:t>Projet de formation</a:t>
          </a:r>
        </a:p>
      </dsp:txBody>
      <dsp:txXfrm>
        <a:off x="4225213" y="16162"/>
        <a:ext cx="2054415" cy="490703"/>
      </dsp:txXfrm>
    </dsp:sp>
    <dsp:sp modelId="{79C21BBC-2C50-4DAD-BABA-718A33514C73}">
      <dsp:nvSpPr>
        <dsp:cNvPr id="0" name=""/>
        <dsp:cNvSpPr/>
      </dsp:nvSpPr>
      <dsp:spPr>
        <a:xfrm rot="5400000">
          <a:off x="5206812" y="567741"/>
          <a:ext cx="91216" cy="912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A51EBF-ABBF-4B57-B526-469A9E2D0C04}">
      <dsp:nvSpPr>
        <dsp:cNvPr id="0" name=""/>
        <dsp:cNvSpPr/>
      </dsp:nvSpPr>
      <dsp:spPr>
        <a:xfrm>
          <a:off x="4209946" y="704565"/>
          <a:ext cx="2084949" cy="521237"/>
        </a:xfrm>
        <a:prstGeom prst="roundRect">
          <a:avLst>
            <a:gd name="adj" fmla="val 10000"/>
          </a:avLst>
        </a:prstGeom>
        <a:solidFill>
          <a:srgbClr val="2D2E83">
            <a:alpha val="5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t>Compétences</a:t>
          </a:r>
        </a:p>
      </dsp:txBody>
      <dsp:txXfrm>
        <a:off x="4225213" y="719832"/>
        <a:ext cx="2054415" cy="490703"/>
      </dsp:txXfrm>
    </dsp:sp>
    <dsp:sp modelId="{0A7F6F34-0870-9743-83E8-15CBD44F496C}">
      <dsp:nvSpPr>
        <dsp:cNvPr id="0" name=""/>
        <dsp:cNvSpPr/>
      </dsp:nvSpPr>
      <dsp:spPr>
        <a:xfrm rot="5400000">
          <a:off x="5206812" y="1271411"/>
          <a:ext cx="91216" cy="91216"/>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EF220-06EE-4B47-A209-7F792D6D9109}">
      <dsp:nvSpPr>
        <dsp:cNvPr id="0" name=""/>
        <dsp:cNvSpPr/>
      </dsp:nvSpPr>
      <dsp:spPr>
        <a:xfrm>
          <a:off x="4209946" y="1408236"/>
          <a:ext cx="2084949" cy="521237"/>
        </a:xfrm>
        <a:prstGeom prst="roundRect">
          <a:avLst>
            <a:gd name="adj" fmla="val 10000"/>
          </a:avLst>
        </a:prstGeom>
        <a:solidFill>
          <a:srgbClr val="2D2E83">
            <a:alpha val="25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kern="1200"/>
            <a:t>Seuil d’entrée sur le marché du travail</a:t>
          </a:r>
        </a:p>
      </dsp:txBody>
      <dsp:txXfrm>
        <a:off x="4225213" y="1423503"/>
        <a:ext cx="2054415" cy="490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332A8-7EEC-7A42-A607-54B8C97C5037}">
      <dsp:nvSpPr>
        <dsp:cNvPr id="0" name=""/>
        <dsp:cNvSpPr/>
      </dsp:nvSpPr>
      <dsp:spPr>
        <a:xfrm>
          <a:off x="4774" y="326418"/>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d’agir</a:t>
          </a:r>
        </a:p>
      </dsp:txBody>
      <dsp:txXfrm>
        <a:off x="29851" y="351495"/>
        <a:ext cx="1376851" cy="806049"/>
      </dsp:txXfrm>
    </dsp:sp>
    <dsp:sp modelId="{2687F9AB-F5ED-7D40-A4D4-E05FD3F419FF}">
      <dsp:nvSpPr>
        <dsp:cNvPr id="0" name=""/>
        <dsp:cNvSpPr/>
      </dsp:nvSpPr>
      <dsp:spPr>
        <a:xfrm>
          <a:off x="1574480" y="577571"/>
          <a:ext cx="302525" cy="353897"/>
        </a:xfrm>
        <a:prstGeom prst="rightArrow">
          <a:avLst>
            <a:gd name="adj1" fmla="val 60000"/>
            <a:gd name="adj2" fmla="val 50000"/>
          </a:avLst>
        </a:prstGeom>
        <a:solidFill>
          <a:srgbClr val="4DC0D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CA" sz="1500" kern="1200"/>
        </a:p>
      </dsp:txBody>
      <dsp:txXfrm>
        <a:off x="1574480" y="648350"/>
        <a:ext cx="211768" cy="212339"/>
      </dsp:txXfrm>
    </dsp:sp>
    <dsp:sp modelId="{AB988737-BD63-CE4E-BA21-D941202DEDDE}">
      <dsp:nvSpPr>
        <dsp:cNvPr id="0" name=""/>
        <dsp:cNvSpPr/>
      </dsp:nvSpPr>
      <dsp:spPr>
        <a:xfrm>
          <a:off x="2002582" y="326418"/>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de réussir</a:t>
          </a:r>
        </a:p>
      </dsp:txBody>
      <dsp:txXfrm>
        <a:off x="2027659" y="351495"/>
        <a:ext cx="1376851" cy="806049"/>
      </dsp:txXfrm>
    </dsp:sp>
    <dsp:sp modelId="{D1795438-2685-9049-8358-8325C9EA1752}">
      <dsp:nvSpPr>
        <dsp:cNvPr id="0" name=""/>
        <dsp:cNvSpPr/>
      </dsp:nvSpPr>
      <dsp:spPr>
        <a:xfrm>
          <a:off x="3572289" y="577571"/>
          <a:ext cx="302525" cy="353897"/>
        </a:xfrm>
        <a:prstGeom prst="rightArrow">
          <a:avLst>
            <a:gd name="adj1" fmla="val 60000"/>
            <a:gd name="adj2" fmla="val 50000"/>
          </a:avLst>
        </a:prstGeom>
        <a:solidFill>
          <a:srgbClr val="4DC0D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CA" sz="1500" kern="1200"/>
        </a:p>
      </dsp:txBody>
      <dsp:txXfrm>
        <a:off x="3572289" y="648350"/>
        <a:ext cx="211768" cy="212339"/>
      </dsp:txXfrm>
    </dsp:sp>
    <dsp:sp modelId="{32219E6F-8862-A344-AEC2-EAB0F0DE440A}">
      <dsp:nvSpPr>
        <dsp:cNvPr id="0" name=""/>
        <dsp:cNvSpPr/>
      </dsp:nvSpPr>
      <dsp:spPr>
        <a:xfrm>
          <a:off x="4000390" y="326418"/>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de progresser</a:t>
          </a:r>
        </a:p>
      </dsp:txBody>
      <dsp:txXfrm>
        <a:off x="4025467" y="351495"/>
        <a:ext cx="1376851" cy="806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332A8-7EEC-7A42-A607-54B8C97C5037}">
      <dsp:nvSpPr>
        <dsp:cNvPr id="0" name=""/>
        <dsp:cNvSpPr/>
      </dsp:nvSpPr>
      <dsp:spPr>
        <a:xfrm>
          <a:off x="2" y="292761"/>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Savoirs</a:t>
          </a:r>
        </a:p>
      </dsp:txBody>
      <dsp:txXfrm>
        <a:off x="25079" y="317838"/>
        <a:ext cx="1376851" cy="806049"/>
      </dsp:txXfrm>
    </dsp:sp>
    <dsp:sp modelId="{2687F9AB-F5ED-7D40-A4D4-E05FD3F419FF}">
      <dsp:nvSpPr>
        <dsp:cNvPr id="0" name=""/>
        <dsp:cNvSpPr/>
      </dsp:nvSpPr>
      <dsp:spPr>
        <a:xfrm rot="57773">
          <a:off x="1570880" y="560888"/>
          <a:ext cx="305097" cy="353897"/>
        </a:xfrm>
        <a:prstGeom prst="rightArrow">
          <a:avLst>
            <a:gd name="adj1" fmla="val 60000"/>
            <a:gd name="adj2" fmla="val 50000"/>
          </a:avLst>
        </a:prstGeom>
        <a:solidFill>
          <a:srgbClr val="4DC0D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CA" sz="1500" kern="1200"/>
        </a:p>
      </dsp:txBody>
      <dsp:txXfrm>
        <a:off x="1570886" y="630898"/>
        <a:ext cx="213568" cy="212339"/>
      </dsp:txXfrm>
    </dsp:sp>
    <dsp:sp modelId="{AB988737-BD63-CE4E-BA21-D941202DEDDE}">
      <dsp:nvSpPr>
        <dsp:cNvPr id="0" name=""/>
        <dsp:cNvSpPr/>
      </dsp:nvSpPr>
      <dsp:spPr>
        <a:xfrm>
          <a:off x="2002582" y="326418"/>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Savoir-faire</a:t>
          </a:r>
        </a:p>
      </dsp:txBody>
      <dsp:txXfrm>
        <a:off x="2027659" y="351495"/>
        <a:ext cx="1376851" cy="806049"/>
      </dsp:txXfrm>
    </dsp:sp>
    <dsp:sp modelId="{D1795438-2685-9049-8358-8325C9EA1752}">
      <dsp:nvSpPr>
        <dsp:cNvPr id="0" name=""/>
        <dsp:cNvSpPr/>
      </dsp:nvSpPr>
      <dsp:spPr>
        <a:xfrm>
          <a:off x="3572289" y="577571"/>
          <a:ext cx="302525" cy="353897"/>
        </a:xfrm>
        <a:prstGeom prst="rightArrow">
          <a:avLst>
            <a:gd name="adj1" fmla="val 60000"/>
            <a:gd name="adj2" fmla="val 50000"/>
          </a:avLst>
        </a:prstGeom>
        <a:solidFill>
          <a:srgbClr val="4DC0DF">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CA" sz="1500" kern="1200"/>
        </a:p>
      </dsp:txBody>
      <dsp:txXfrm>
        <a:off x="3572289" y="648350"/>
        <a:ext cx="211768" cy="212339"/>
      </dsp:txXfrm>
    </dsp:sp>
    <dsp:sp modelId="{32219E6F-8862-A344-AEC2-EAB0F0DE440A}">
      <dsp:nvSpPr>
        <dsp:cNvPr id="0" name=""/>
        <dsp:cNvSpPr/>
      </dsp:nvSpPr>
      <dsp:spPr>
        <a:xfrm>
          <a:off x="4000390" y="326418"/>
          <a:ext cx="1427005" cy="856203"/>
        </a:xfrm>
        <a:prstGeom prst="roundRect">
          <a:avLst>
            <a:gd name="adj" fmla="val 10000"/>
          </a:avLst>
        </a:prstGeom>
        <a:solidFill>
          <a:srgbClr val="4DC0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a:t>Savoir-être</a:t>
          </a:r>
        </a:p>
      </dsp:txBody>
      <dsp:txXfrm>
        <a:off x="4025467" y="351495"/>
        <a:ext cx="1376851" cy="8060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fr-CA"/>
          </a:p>
        </p:txBody>
      </p:sp>
      <p:sp>
        <p:nvSpPr>
          <p:cNvPr id="3" name="Espace réservé de la date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BB4B6C66-0457-4628-B6DD-08091C2FBF82}" type="datetimeFigureOut">
              <a:rPr lang="fr-CA" smtClean="0"/>
              <a:t>2025-02-24</a:t>
            </a:fld>
            <a:endParaRPr lang="fr-CA"/>
          </a:p>
        </p:txBody>
      </p:sp>
      <p:sp>
        <p:nvSpPr>
          <p:cNvPr id="4" name="Espace réservé de l'image des diapositives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fr-CA"/>
          </a:p>
        </p:txBody>
      </p:sp>
      <p:sp>
        <p:nvSpPr>
          <p:cNvPr id="5" name="Espace réservé des commentaires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6537AB5-98D8-4329-9CE5-836B5AC9B375}" type="slidenum">
              <a:rPr lang="fr-CA" smtClean="0"/>
              <a:t>‹#›</a:t>
            </a:fld>
            <a:endParaRPr lang="fr-CA"/>
          </a:p>
        </p:txBody>
      </p:sp>
    </p:spTree>
    <p:extLst>
      <p:ext uri="{BB962C8B-B14F-4D97-AF65-F5344CB8AC3E}">
        <p14:creationId xmlns:p14="http://schemas.microsoft.com/office/powerpoint/2010/main" val="111473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E03A50D-B0B5-284A-97A6-BD45C3BB618D}" type="slidenum">
              <a:rPr lang="fr-FR">
                <a:latin typeface="Arial" pitchFamily="-111" charset="0"/>
                <a:ea typeface="ＭＳ Ｐゴシック" pitchFamily="-111" charset="-128"/>
                <a:cs typeface="ＭＳ Ｐゴシック" pitchFamily="-111" charset="-128"/>
              </a:rPr>
              <a:pPr/>
              <a:t>2</a:t>
            </a:fld>
            <a:endParaRPr lang="fr-FR">
              <a:latin typeface="Arial" pitchFamily="-111" charset="0"/>
              <a:ea typeface="ＭＳ Ｐゴシック" pitchFamily="-111" charset="-128"/>
              <a:cs typeface="ＭＳ Ｐゴシック" pitchFamily="-111"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Présentation des personnes participantes et des observatrices:</a:t>
            </a:r>
          </a:p>
          <a:p>
            <a:pPr marL="174570" indent="-174570">
              <a:buFontTx/>
              <a:buChar char="-"/>
            </a:pPr>
            <a:r>
              <a:rPr lang="fr-CA">
                <a:latin typeface="Arial" pitchFamily="-111" charset="0"/>
                <a:ea typeface="ＭＳ Ｐゴシック" pitchFamily="-111" charset="-128"/>
                <a:cs typeface="ＭＳ Ｐゴシック" pitchFamily="-111" charset="-128"/>
              </a:rPr>
              <a:t>Caroline les nomme et indique leur titre d’emploi et leur organisation – les personnes disent « bonjour » en affichant leur caméra brièvement</a:t>
            </a:r>
          </a:p>
          <a:p>
            <a:pPr marL="174570" indent="-174570">
              <a:buFontTx/>
              <a:buChar char="-"/>
            </a:pPr>
            <a:endParaRPr lang="fr-CA">
              <a:latin typeface="Arial" pitchFamily="-111" charset="0"/>
              <a:ea typeface="ＭＳ Ｐゴシック" pitchFamily="-111" charset="-128"/>
              <a:cs typeface="ＭＳ Ｐゴシック" pitchFamily="-111" charset="-128"/>
            </a:endParaRPr>
          </a:p>
          <a:p>
            <a:r>
              <a:rPr lang="fr-CA">
                <a:latin typeface="Arial" pitchFamily="-111" charset="0"/>
                <a:ea typeface="ＭＳ Ｐゴシック" pitchFamily="-111" charset="-128"/>
                <a:cs typeface="ＭＳ Ｐゴシック" pitchFamily="-111" charset="-128"/>
              </a:rPr>
              <a:t>Déroulement de la journée:</a:t>
            </a:r>
          </a:p>
          <a:p>
            <a:pPr marL="174570" indent="-174570">
              <a:buFontTx/>
              <a:buChar char="-"/>
            </a:pPr>
            <a:r>
              <a:rPr lang="fr-CA">
                <a:latin typeface="Arial" pitchFamily="-111" charset="0"/>
                <a:ea typeface="ＭＳ Ｐゴシック" pitchFamily="-111" charset="-128"/>
                <a:cs typeface="ＭＳ Ｐゴシック" pitchFamily="-111" charset="-128"/>
              </a:rPr>
              <a:t>Visioconférence </a:t>
            </a:r>
          </a:p>
          <a:p>
            <a:pPr marL="174570" indent="-174570">
              <a:buFontTx/>
              <a:buChar char="-"/>
            </a:pPr>
            <a:r>
              <a:rPr lang="fr-CA">
                <a:latin typeface="Arial" pitchFamily="-111" charset="0"/>
                <a:ea typeface="ＭＳ Ｐゴシック" pitchFamily="-111" charset="-128"/>
                <a:cs typeface="ＭＳ Ｐゴシック" pitchFamily="-111" charset="-128"/>
              </a:rPr>
              <a:t>Pause en AM et PM</a:t>
            </a:r>
          </a:p>
          <a:p>
            <a:pPr marL="174570" indent="-174570">
              <a:buFontTx/>
              <a:buChar char="-"/>
            </a:pPr>
            <a:r>
              <a:rPr lang="fr-CA">
                <a:latin typeface="Arial" pitchFamily="-111" charset="0"/>
                <a:ea typeface="ＭＳ Ｐゴシック" pitchFamily="-111" charset="-128"/>
                <a:cs typeface="ＭＳ Ｐゴシック" pitchFamily="-111" charset="-128"/>
              </a:rPr>
              <a:t>Diner</a:t>
            </a:r>
          </a:p>
          <a:p>
            <a:pPr marL="174570" indent="-174570">
              <a:buFontTx/>
              <a:buChar char="-"/>
            </a:pPr>
            <a:r>
              <a:rPr lang="fr-CA">
                <a:latin typeface="Arial" pitchFamily="-111" charset="0"/>
                <a:ea typeface="ＭＳ Ｐゴシック" pitchFamily="-111" charset="-128"/>
                <a:cs typeface="ＭＳ Ｐゴシック" pitchFamily="-111" charset="-128"/>
              </a:rPr>
              <a:t>Possibilité de terminer plus tôt selon le nombre de questions</a:t>
            </a:r>
          </a:p>
          <a:p>
            <a:endParaRPr lang="fr-CA">
              <a:latin typeface="Arial" pitchFamily="-111" charset="0"/>
              <a:ea typeface="ＭＳ Ｐゴシック" pitchFamily="-111" charset="-128"/>
              <a:cs typeface="ＭＳ Ｐゴシック" pitchFamily="-111" charset="-128"/>
            </a:endParaRPr>
          </a:p>
          <a:p>
            <a:pPr marL="174570" indent="-174570">
              <a:buFontTx/>
              <a:buChar char="-"/>
            </a:pPr>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546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71E0E6-B218-E948-A4E2-29BE18E3572C}" type="slidenum">
              <a:rPr lang="fr-FR">
                <a:latin typeface="Arial" pitchFamily="-111" charset="0"/>
                <a:ea typeface="ＭＳ Ｐゴシック" pitchFamily="-111" charset="-128"/>
                <a:cs typeface="ＭＳ Ｐゴシック" pitchFamily="-111" charset="-128"/>
              </a:rPr>
              <a:pPr/>
              <a:t>15</a:t>
            </a:fld>
            <a:endParaRPr lang="fr-FR">
              <a:latin typeface="Arial" pitchFamily="-111" charset="0"/>
              <a:ea typeface="ＭＳ Ｐゴシック" pitchFamily="-111" charset="-128"/>
              <a:cs typeface="ＭＳ Ｐゴシック" pitchFamily="-111"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Le 1</a:t>
            </a:r>
            <a:r>
              <a:rPr lang="fr-CA" baseline="30000">
                <a:latin typeface="Arial" pitchFamily="-111" charset="0"/>
                <a:ea typeface="ＭＳ Ｐゴシック" pitchFamily="-111" charset="-128"/>
                <a:cs typeface="ＭＳ Ｐゴシック" pitchFamily="-111" charset="-128"/>
              </a:rPr>
              <a:t>er</a:t>
            </a:r>
            <a:r>
              <a:rPr lang="fr-CA">
                <a:latin typeface="Arial" pitchFamily="-111" charset="0"/>
                <a:ea typeface="ＭＳ Ｐゴシック" pitchFamily="-111" charset="-128"/>
                <a:cs typeface="ＭＳ Ｐゴシック" pitchFamily="-111" charset="-128"/>
              </a:rPr>
              <a:t> paragraphe précise le titre du métier couvert par le présent projet de formation.</a:t>
            </a:r>
          </a:p>
          <a:p>
            <a:pPr eaLnBrk="1" hangingPunct="1"/>
            <a:endParaRPr lang="fr-CA">
              <a:latin typeface="Arial" pitchFamily="-111" charset="0"/>
              <a:ea typeface="ＭＳ Ｐゴシック" pitchFamily="-111" charset="-128"/>
              <a:cs typeface="ＭＳ Ｐゴシック" pitchFamily="-111" charset="-128"/>
            </a:endParaRPr>
          </a:p>
          <a:p>
            <a:pPr eaLnBrk="1" hangingPunct="1"/>
            <a:r>
              <a:rPr lang="fr-CA">
                <a:latin typeface="Arial" pitchFamily="-111" charset="0"/>
                <a:ea typeface="ＭＳ Ｐゴシック" pitchFamily="-111" charset="-128"/>
                <a:cs typeface="ＭＳ Ｐゴシック" pitchFamily="-111" charset="-128"/>
              </a:rPr>
              <a:t>Le 2e paragraphe décrit les environnements de travail dans lequel les ATP peuvent exercer leur métier.</a:t>
            </a:r>
          </a:p>
          <a:p>
            <a:pPr eaLnBrk="1" hangingPunct="1"/>
            <a:endParaRPr lang="fr-CA">
              <a:latin typeface="Arial" pitchFamily="-111" charset="0"/>
              <a:ea typeface="ＭＳ Ｐゴシック" pitchFamily="-111" charset="-128"/>
              <a:cs typeface="ＭＳ Ｐゴシック" pitchFamily="-111" charset="-128"/>
            </a:endParaRPr>
          </a:p>
          <a:p>
            <a:pPr eaLnBrk="1" hangingPunct="1"/>
            <a:r>
              <a:rPr lang="fr-CA">
                <a:latin typeface="Arial" pitchFamily="-111" charset="0"/>
                <a:ea typeface="ＭＳ Ｐゴシック" pitchFamily="-111" charset="-128"/>
                <a:cs typeface="ＭＳ Ｐゴシック" pitchFamily="-111" charset="-128"/>
              </a:rPr>
              <a:t>Le 3</a:t>
            </a:r>
            <a:r>
              <a:rPr lang="fr-CA" baseline="30000">
                <a:latin typeface="Arial" pitchFamily="-111" charset="0"/>
                <a:ea typeface="ＭＳ Ｐゴシック" pitchFamily="-111" charset="-128"/>
                <a:cs typeface="ＭＳ Ｐゴシック" pitchFamily="-111" charset="-128"/>
              </a:rPr>
              <a:t>e</a:t>
            </a:r>
            <a:r>
              <a:rPr lang="fr-CA">
                <a:latin typeface="Arial" pitchFamily="-111" charset="0"/>
                <a:ea typeface="ＭＳ Ｐゴシック" pitchFamily="-111" charset="-128"/>
                <a:cs typeface="ＭＳ Ｐゴシック" pitchFamily="-111" charset="-128"/>
              </a:rPr>
              <a:t> paragraphe présente les différentes tâches du métier de l’ATP :</a:t>
            </a:r>
          </a:p>
          <a:p>
            <a:pPr marL="174570" indent="-174570">
              <a:buFontTx/>
              <a:buChar char="-"/>
            </a:pPr>
            <a:r>
              <a:rPr lang="fr-CA">
                <a:latin typeface="Arial" pitchFamily="-111" charset="0"/>
                <a:ea typeface="ＭＳ Ｐゴシック" pitchFamily="-111" charset="-128"/>
                <a:cs typeface="ＭＳ Ｐゴシック" pitchFamily="-111" charset="-128"/>
              </a:rPr>
              <a:t>Traiter des ordonnances ou des requêtes</a:t>
            </a:r>
          </a:p>
          <a:p>
            <a:pPr marL="174570" indent="-174570">
              <a:buFontTx/>
              <a:buChar char="-"/>
            </a:pPr>
            <a:r>
              <a:rPr lang="fr-CA">
                <a:latin typeface="Arial" pitchFamily="-111" charset="0"/>
                <a:ea typeface="ＭＳ Ｐゴシック" pitchFamily="-111" charset="-128"/>
                <a:cs typeface="ＭＳ Ｐゴシック" pitchFamily="-111" charset="-128"/>
              </a:rPr>
              <a:t>Effectuer des préparation magistrales non stériles</a:t>
            </a:r>
          </a:p>
          <a:p>
            <a:pPr marL="174570" indent="-174570">
              <a:buFontTx/>
              <a:buChar char="-"/>
            </a:pPr>
            <a:r>
              <a:rPr lang="fr-CA">
                <a:latin typeface="Arial" pitchFamily="-111" charset="0"/>
                <a:ea typeface="ＭＳ Ｐゴシック" pitchFamily="-111" charset="-128"/>
                <a:cs typeface="ＭＳ Ｐゴシック" pitchFamily="-111" charset="-128"/>
              </a:rPr>
              <a:t>Effectuer la préparation de produits stériles non dangereux</a:t>
            </a:r>
          </a:p>
          <a:p>
            <a:pPr marL="174570" indent="-174570">
              <a:buFontTx/>
              <a:buChar char="-"/>
            </a:pPr>
            <a:r>
              <a:rPr lang="fr-CA">
                <a:latin typeface="Arial" pitchFamily="-111" charset="0"/>
                <a:ea typeface="ＭＳ Ｐゴシック" pitchFamily="-111" charset="-128"/>
                <a:cs typeface="ＭＳ Ｐゴシック" pitchFamily="-111" charset="-128"/>
              </a:rPr>
              <a:t>Effectuer la préparation de produits stériles dangereux</a:t>
            </a:r>
          </a:p>
          <a:p>
            <a:pPr marL="174570" indent="-174570">
              <a:buFontTx/>
              <a:buChar char="-"/>
            </a:pPr>
            <a:r>
              <a:rPr lang="fr-CA">
                <a:latin typeface="Arial" pitchFamily="-111" charset="0"/>
                <a:ea typeface="ＭＳ Ｐゴシック" pitchFamily="-111" charset="-128"/>
                <a:cs typeface="ＭＳ Ｐゴシック" pitchFamily="-111" charset="-128"/>
              </a:rPr>
              <a:t>Effectuer des bilans comparatifs de médicaments</a:t>
            </a:r>
          </a:p>
          <a:p>
            <a:pPr marL="174570" indent="-174570">
              <a:buFontTx/>
              <a:buChar char="-"/>
            </a:pPr>
            <a:r>
              <a:rPr lang="fr-CA">
                <a:latin typeface="Arial" pitchFamily="-111" charset="0"/>
                <a:ea typeface="ＭＳ Ｐゴシック" pitchFamily="-111" charset="-128"/>
                <a:cs typeface="ＭＳ Ｐゴシック" pitchFamily="-111" charset="-128"/>
              </a:rPr>
              <a:t>Effectuer la vérification contenant-contenu en pharmacie</a:t>
            </a:r>
          </a:p>
          <a:p>
            <a:pPr marL="174570" indent="-174570">
              <a:buFontTx/>
              <a:buChar char="-"/>
            </a:pPr>
            <a:r>
              <a:rPr lang="fr-CA">
                <a:latin typeface="Arial" pitchFamily="-111" charset="0"/>
                <a:ea typeface="ＭＳ Ｐゴシック" pitchFamily="-111" charset="-128"/>
                <a:cs typeface="ＭＳ Ｐゴシック" pitchFamily="-111" charset="-128"/>
              </a:rPr>
              <a:t>Assurer le maintien et le contrôle des stocks</a:t>
            </a:r>
          </a:p>
          <a:p>
            <a:pPr marL="174570" indent="-174570">
              <a:buFontTx/>
              <a:buChar char="-"/>
            </a:pPr>
            <a:endParaRPr lang="fr-CA">
              <a:latin typeface="Arial" pitchFamily="-111" charset="0"/>
              <a:ea typeface="ＭＳ Ｐゴシック" pitchFamily="-111" charset="-128"/>
              <a:cs typeface="ＭＳ Ｐゴシック" pitchFamily="-111" charset="-128"/>
            </a:endParaRPr>
          </a:p>
          <a:p>
            <a:pPr marL="174570" indent="-174570">
              <a:buFontTx/>
              <a:buChar char="-"/>
            </a:pPr>
            <a:r>
              <a:rPr lang="fr-CA">
                <a:latin typeface="Arial" pitchFamily="-111" charset="0"/>
                <a:ea typeface="ＭＳ Ｐゴシック" pitchFamily="-111" charset="-128"/>
                <a:cs typeface="ＭＳ Ｐゴシック" pitchFamily="-111" charset="-128"/>
              </a:rPr>
              <a:t>La 1</a:t>
            </a:r>
            <a:r>
              <a:rPr lang="fr-CA" baseline="30000">
                <a:latin typeface="Arial" pitchFamily="-111" charset="0"/>
                <a:ea typeface="ＭＳ Ｐゴシック" pitchFamily="-111" charset="-128"/>
                <a:cs typeface="ＭＳ Ｐゴシック" pitchFamily="-111" charset="-128"/>
              </a:rPr>
              <a:t>ère</a:t>
            </a:r>
            <a:r>
              <a:rPr lang="fr-CA">
                <a:latin typeface="Arial" pitchFamily="-111" charset="0"/>
                <a:ea typeface="ＭＳ Ｐゴシック" pitchFamily="-111" charset="-128"/>
                <a:cs typeface="ＭＳ Ｐゴシック" pitchFamily="-111" charset="-128"/>
              </a:rPr>
              <a:t> partie du 4</a:t>
            </a:r>
            <a:r>
              <a:rPr lang="fr-CA" baseline="30000">
                <a:latin typeface="Arial" pitchFamily="-111" charset="0"/>
                <a:ea typeface="ＭＳ Ｐゴシック" pitchFamily="-111" charset="-128"/>
                <a:cs typeface="ＭＳ Ｐゴシック" pitchFamily="-111" charset="-128"/>
              </a:rPr>
              <a:t>e</a:t>
            </a:r>
            <a:r>
              <a:rPr lang="fr-CA">
                <a:latin typeface="Arial" pitchFamily="-111" charset="0"/>
                <a:ea typeface="ＭＳ Ｐゴシック" pitchFamily="-111" charset="-128"/>
                <a:cs typeface="ＭＳ Ｐゴシック" pitchFamily="-111" charset="-128"/>
              </a:rPr>
              <a:t> paragraphe précise que les ATP utilisent divers outils informatiques ou équipement spécialisé et automatisé pour effectuer leurs tâches.</a:t>
            </a:r>
          </a:p>
          <a:p>
            <a:pPr marL="174570" indent="-174570">
              <a:buFontTx/>
              <a:buChar char="-"/>
            </a:pPr>
            <a:r>
              <a:rPr lang="fr-CA">
                <a:latin typeface="Arial" pitchFamily="-111" charset="0"/>
                <a:ea typeface="ＭＳ Ｐゴシック" pitchFamily="-111" charset="-128"/>
                <a:cs typeface="ＭＳ Ｐゴシック" pitchFamily="-111" charset="-128"/>
              </a:rPr>
              <a:t>La 2</a:t>
            </a:r>
            <a:r>
              <a:rPr lang="fr-CA" baseline="30000">
                <a:latin typeface="Arial" pitchFamily="-111" charset="0"/>
                <a:ea typeface="ＭＳ Ｐゴシック" pitchFamily="-111" charset="-128"/>
                <a:cs typeface="ＭＳ Ｐゴシック" pitchFamily="-111" charset="-128"/>
              </a:rPr>
              <a:t>e</a:t>
            </a:r>
            <a:r>
              <a:rPr lang="fr-CA">
                <a:latin typeface="Arial" pitchFamily="-111" charset="0"/>
                <a:ea typeface="ＭＳ Ｐゴシック" pitchFamily="-111" charset="-128"/>
                <a:cs typeface="ＭＳ Ｐゴシック" pitchFamily="-111" charset="-128"/>
              </a:rPr>
              <a:t> partie du 4 paragraphe rappelle l’importance de certaines habiletés nécessaires à la pratique du métier.</a:t>
            </a:r>
          </a:p>
          <a:p>
            <a:pPr marL="174570" indent="-174570">
              <a:buFontTx/>
              <a:buChar char="-"/>
            </a:pPr>
            <a:r>
              <a:rPr lang="fr-CA">
                <a:latin typeface="Arial" pitchFamily="-111" charset="0"/>
                <a:ea typeface="ＭＳ Ｐゴシック" pitchFamily="-111" charset="-128"/>
                <a:cs typeface="ＭＳ Ｐゴシック" pitchFamily="-111" charset="-128"/>
              </a:rPr>
              <a:t>La dernière partie rappelle l’importance de la prévention des atteintes à la santé, la sécurité, l’environnement et des infections et de la contamination ainsi que du respect de la réglementation et des normes dans la pratique du métier d’ATP.</a:t>
            </a:r>
          </a:p>
        </p:txBody>
      </p:sp>
    </p:spTree>
    <p:extLst>
      <p:ext uri="{BB962C8B-B14F-4D97-AF65-F5344CB8AC3E}">
        <p14:creationId xmlns:p14="http://schemas.microsoft.com/office/powerpoint/2010/main" val="2369400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71E0E6-B218-E948-A4E2-29BE18E3572C}" type="slidenum">
              <a:rPr lang="fr-FR">
                <a:latin typeface="Arial" pitchFamily="-111" charset="0"/>
                <a:ea typeface="ＭＳ Ｐゴシック" pitchFamily="-111" charset="-128"/>
                <a:cs typeface="ＭＳ Ｐゴシック" pitchFamily="-111" charset="-128"/>
              </a:rPr>
              <a:pPr/>
              <a:t>16</a:t>
            </a:fld>
            <a:endParaRPr lang="fr-FR">
              <a:latin typeface="Arial" pitchFamily="-111" charset="0"/>
              <a:ea typeface="ＭＳ Ｐゴシック" pitchFamily="-111" charset="-128"/>
              <a:cs typeface="ＭＳ Ｐゴシック" pitchFamily="-111"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722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71E0E6-B218-E948-A4E2-29BE18E3572C}" type="slidenum">
              <a:rPr lang="fr-FR">
                <a:latin typeface="Arial" pitchFamily="-111" charset="0"/>
                <a:ea typeface="ＭＳ Ｐゴシック" pitchFamily="-111" charset="-128"/>
                <a:cs typeface="ＭＳ Ｐゴシック" pitchFamily="-111" charset="-128"/>
              </a:rPr>
              <a:pPr/>
              <a:t>17</a:t>
            </a:fld>
            <a:endParaRPr lang="fr-FR">
              <a:latin typeface="Arial" pitchFamily="-111" charset="0"/>
              <a:ea typeface="ＭＳ Ｐゴシック" pitchFamily="-111" charset="-128"/>
              <a:cs typeface="ＭＳ Ｐゴシック" pitchFamily="-111"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Voici la liste des 24 compétences du projet de formation. Brigitte et Isabelle vous les présenteront dans quelques instants.</a:t>
            </a:r>
          </a:p>
        </p:txBody>
      </p:sp>
    </p:spTree>
    <p:extLst>
      <p:ext uri="{BB962C8B-B14F-4D97-AF65-F5344CB8AC3E}">
        <p14:creationId xmlns:p14="http://schemas.microsoft.com/office/powerpoint/2010/main" val="271064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71E0E6-B218-E948-A4E2-29BE18E3572C}" type="slidenum">
              <a:rPr lang="fr-FR">
                <a:latin typeface="Arial" pitchFamily="-111" charset="0"/>
                <a:ea typeface="ＭＳ Ｐゴシック" pitchFamily="-111" charset="-128"/>
                <a:cs typeface="ＭＳ Ｐゴシック" pitchFamily="-111" charset="-128"/>
              </a:rPr>
              <a:pPr/>
              <a:t>19</a:t>
            </a:fld>
            <a:endParaRPr lang="fr-FR">
              <a:latin typeface="Arial" pitchFamily="-111" charset="0"/>
              <a:ea typeface="ＭＳ Ｐゴシック" pitchFamily="-111" charset="-128"/>
              <a:cs typeface="ＭＳ Ｐゴシック" pitchFamily="-111"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La table de correspondance contient de l’information relative à l’adéquation du projet de formation avec l’analyse de profession et les buts généraux de la formation professionnelle.</a:t>
            </a:r>
          </a:p>
          <a:p>
            <a:pPr eaLnBrk="1" hangingPunct="1"/>
            <a:endParaRPr lang="fr-CA">
              <a:latin typeface="Arial" pitchFamily="-111" charset="0"/>
              <a:ea typeface="ＭＳ Ｐゴシック" pitchFamily="-111" charset="-128"/>
              <a:cs typeface="ＭＳ Ｐゴシック" pitchFamily="-111" charset="-128"/>
            </a:endParaRPr>
          </a:p>
          <a:p>
            <a:pPr eaLnBrk="1" hangingPunct="1"/>
            <a:r>
              <a:rPr lang="fr-CA">
                <a:latin typeface="Arial" pitchFamily="-111" charset="0"/>
                <a:ea typeface="ＭＳ Ｐゴシック" pitchFamily="-111" charset="-128"/>
                <a:cs typeface="ＭＳ Ｐゴシック" pitchFamily="-111" charset="-128"/>
              </a:rPr>
              <a:t>À la première section on retrouve les informations en lien avec:</a:t>
            </a:r>
          </a:p>
          <a:p>
            <a:pPr marL="174570" indent="-174570">
              <a:buFontTx/>
              <a:buChar char="-"/>
            </a:pPr>
            <a:r>
              <a:rPr lang="fr-CA">
                <a:latin typeface="Arial" pitchFamily="-111" charset="0"/>
                <a:ea typeface="ＭＳ Ｐゴシック" pitchFamily="-111" charset="-128"/>
                <a:cs typeface="ＭＳ Ｐゴシック" pitchFamily="-111" charset="-128"/>
              </a:rPr>
              <a:t>le type de compétence (générale ou particulière);</a:t>
            </a:r>
          </a:p>
          <a:p>
            <a:pPr marL="174570" indent="-174570">
              <a:buFontTx/>
              <a:buChar char="-"/>
            </a:pPr>
            <a:r>
              <a:rPr lang="fr-CA">
                <a:latin typeface="Arial" pitchFamily="-111" charset="0"/>
                <a:ea typeface="ＭＳ Ｐゴシック" pitchFamily="-111" charset="-128"/>
                <a:cs typeface="ＭＳ Ｐゴシック" pitchFamily="-111" charset="-128"/>
              </a:rPr>
              <a:t>La technique utilisée pour traduire la compétence (situation ou comportement);</a:t>
            </a:r>
          </a:p>
          <a:p>
            <a:pPr marL="174570" indent="-174570">
              <a:buFontTx/>
              <a:buChar char="-"/>
            </a:pPr>
            <a:r>
              <a:rPr lang="fr-CA">
                <a:latin typeface="Arial" pitchFamily="-111" charset="0"/>
                <a:ea typeface="ＭＳ Ｐゴシック" pitchFamily="-111" charset="-128"/>
                <a:cs typeface="ＭＳ Ｐゴシック" pitchFamily="-111" charset="-128"/>
              </a:rPr>
              <a:t>Au numéro de la compétence (en lien avec l’ordonnancement);</a:t>
            </a:r>
          </a:p>
          <a:p>
            <a:pPr marL="174570" indent="-174570">
              <a:buFontTx/>
              <a:buChar char="-"/>
            </a:pPr>
            <a:r>
              <a:rPr lang="fr-CA">
                <a:latin typeface="Arial" pitchFamily="-111" charset="0"/>
                <a:ea typeface="ＭＳ Ｐゴシック" pitchFamily="-111" charset="-128"/>
                <a:cs typeface="ＭＳ Ｐゴシック" pitchFamily="-111" charset="-128"/>
              </a:rPr>
              <a:t>À l’énoncé ce la compétence</a:t>
            </a:r>
          </a:p>
          <a:p>
            <a:pPr marL="174570" indent="-174570">
              <a:buFontTx/>
              <a:buChar char="-"/>
            </a:pPr>
            <a:r>
              <a:rPr lang="fr-CA">
                <a:latin typeface="Arial" pitchFamily="-111" charset="0"/>
                <a:ea typeface="ＭＳ Ｐゴシック" pitchFamily="-111" charset="-128"/>
                <a:cs typeface="ＭＳ Ｐゴシック" pitchFamily="-111" charset="-128"/>
              </a:rPr>
              <a:t>Au nombre d’heures alloué pour l’acquisition de la compétence.</a:t>
            </a:r>
          </a:p>
          <a:p>
            <a:pPr marL="174570" indent="-174570">
              <a:buFontTx/>
              <a:buChar char="-"/>
            </a:pPr>
            <a:endParaRPr lang="fr-CA">
              <a:latin typeface="Arial" pitchFamily="-111" charset="0"/>
              <a:ea typeface="ＭＳ Ｐゴシック" pitchFamily="-111" charset="-128"/>
              <a:cs typeface="ＭＳ Ｐゴシック" pitchFamily="-111" charset="-128"/>
            </a:endParaRPr>
          </a:p>
          <a:p>
            <a:pPr marL="174570" indent="-174570">
              <a:buFontTx/>
              <a:buChar char="-"/>
            </a:pPr>
            <a:r>
              <a:rPr lang="fr-CA">
                <a:latin typeface="Arial" pitchFamily="-111" charset="0"/>
                <a:ea typeface="ＭＳ Ｐゴシック" pitchFamily="-111" charset="-128"/>
                <a:cs typeface="ＭＳ Ｐゴシック" pitchFamily="-111" charset="-128"/>
              </a:rPr>
              <a:t>Dans la section gauche intitulée « Indication sur la compétence » l’on trouve des informations permettant de baliser la compétence et de préciser l’ampleur et la teneur.</a:t>
            </a:r>
          </a:p>
          <a:p>
            <a:pPr marL="174570" indent="-174570">
              <a:buFontTx/>
              <a:buChar char="-"/>
            </a:pPr>
            <a:endParaRPr lang="fr-CA">
              <a:latin typeface="Arial" pitchFamily="-111" charset="0"/>
              <a:ea typeface="ＭＳ Ｐゴシック" pitchFamily="-111" charset="-128"/>
              <a:cs typeface="ＭＳ Ｐゴシック" pitchFamily="-111" charset="-128"/>
            </a:endParaRPr>
          </a:p>
          <a:p>
            <a:pPr marL="174570" indent="-174570">
              <a:buFontTx/>
              <a:buChar char="-"/>
            </a:pPr>
            <a:r>
              <a:rPr lang="fr-CA">
                <a:latin typeface="Arial" pitchFamily="-111" charset="0"/>
                <a:ea typeface="ＭＳ Ｐゴシック" pitchFamily="-111" charset="-128"/>
                <a:cs typeface="ＭＳ Ｐゴシック" pitchFamily="-111" charset="-128"/>
              </a:rPr>
              <a:t>Dans le section droite intitulée « Indictions sur la compétence », on y retrouve les informations démontrant l’adéquation formation-emploi puisqu’on y fait des liens avec les données recueillies lors des ateliers d’analyse de profession. L’information relative aux quatre buts généraux de la formation professionnelle s’y retrouve également. Veuillez noter par contre, que cette information ne sera pas abordée lors de la présentation et ne fera pas l'objet de discussion lors de la prochaine rencontre de validation. Elle n’est présentée qu’à titre informatif. </a:t>
            </a:r>
          </a:p>
          <a:p>
            <a:pPr marL="174570" indent="-174570">
              <a:buFontTx/>
              <a:buChar char="-"/>
            </a:pPr>
            <a:endParaRPr lang="fr-CA">
              <a:latin typeface="Arial" pitchFamily="-111" charset="0"/>
              <a:ea typeface="ＭＳ Ｐゴシック" pitchFamily="-111" charset="-128"/>
              <a:cs typeface="ＭＳ Ｐゴシック" pitchFamily="-111" charset="-128"/>
            </a:endParaRPr>
          </a:p>
          <a:p>
            <a:pPr eaLnBrk="1" hangingPunct="1"/>
            <a:endParaRPr lang="fr-CA">
              <a:latin typeface="Arial" pitchFamily="-111" charset="0"/>
              <a:ea typeface="ＭＳ Ｐゴシック" pitchFamily="-111" charset="-128"/>
              <a:cs typeface="ＭＳ Ｐゴシック" pitchFamily="-111" charset="-128"/>
            </a:endParaRPr>
          </a:p>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5809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Brigitte et Isabelle vont maintenant vous présenter les différentes compétences du projet de formation. Après chaque compétence, vous pourrez poser des questions afin d’éclaircir ou de préciser certaines informations.</a:t>
            </a:r>
          </a:p>
          <a:p>
            <a:endParaRPr lang="fr-FR"/>
          </a:p>
          <a:p>
            <a:r>
              <a:rPr lang="fr-FR"/>
              <a:t>Afin de faciliter la démarche et le déroulement de la présentation, je vous suggère de noter sur une feuille, par exemple, des informations que vous ne retrouvez pas dans une compétence. Au fur et à mesure de la présentation des différentes compétences, vous pourrez alors confirmer où se retrouvent ces informations et les rayer de votre liste. À la fin de la présentation, si vous avez toujours des éléments qui n’ont pas été couverts, vous pourrez alors poser des questions puisque du temps est prévu à cet effet. </a:t>
            </a:r>
          </a:p>
        </p:txBody>
      </p:sp>
      <p:sp>
        <p:nvSpPr>
          <p:cNvPr id="4" name="Espace réservé du numéro de diapositive 3"/>
          <p:cNvSpPr>
            <a:spLocks noGrp="1"/>
          </p:cNvSpPr>
          <p:nvPr>
            <p:ph type="sldNum" sz="quarter" idx="5"/>
          </p:nvPr>
        </p:nvSpPr>
        <p:spPr/>
        <p:txBody>
          <a:bodyPr/>
          <a:lstStyle/>
          <a:p>
            <a:fld id="{C6537AB5-98D8-4329-9CE5-836B5AC9B375}" type="slidenum">
              <a:rPr lang="fr-CA" smtClean="0"/>
              <a:t>20</a:t>
            </a:fld>
            <a:endParaRPr lang="fr-CA"/>
          </a:p>
        </p:txBody>
      </p:sp>
    </p:spTree>
    <p:extLst>
      <p:ext uri="{BB962C8B-B14F-4D97-AF65-F5344CB8AC3E}">
        <p14:creationId xmlns:p14="http://schemas.microsoft.com/office/powerpoint/2010/main" val="209166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D74CD82-8B38-6647-892E-55644837B6C6}" type="slidenum">
              <a:rPr lang="fr-FR">
                <a:latin typeface="Arial" pitchFamily="-111" charset="0"/>
                <a:ea typeface="ＭＳ Ｐゴシック" pitchFamily="-111" charset="-128"/>
                <a:cs typeface="ＭＳ Ｐゴシック" pitchFamily="-111" charset="-128"/>
              </a:rPr>
              <a:pPr/>
              <a:t>44</a:t>
            </a:fld>
            <a:endParaRPr lang="fr-FR">
              <a:latin typeface="Arial" pitchFamily="-111" charset="0"/>
              <a:ea typeface="ＭＳ Ｐゴシック" pitchFamily="-111" charset="-128"/>
              <a:cs typeface="ＭＳ Ｐゴシック" pitchFamily="-111" charset="-128"/>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167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1D04C25-9B9A-DA42-AC8D-2C2AA80ACD98}" type="slidenum">
              <a:rPr lang="fr-FR">
                <a:latin typeface="Arial" pitchFamily="-111" charset="0"/>
                <a:ea typeface="ＭＳ Ｐゴシック" pitchFamily="-111" charset="-128"/>
                <a:cs typeface="ＭＳ Ｐゴシック" pitchFamily="-111" charset="-128"/>
              </a:rPr>
              <a:pPr/>
              <a:t>45</a:t>
            </a:fld>
            <a:endParaRPr lang="fr-FR">
              <a:latin typeface="Arial" pitchFamily="-111" charset="0"/>
              <a:ea typeface="ＭＳ Ｐゴシック" pitchFamily="-111" charset="-128"/>
              <a:cs typeface="ＭＳ Ｐゴシック" pitchFamily="-111"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Rapport de validation</a:t>
            </a:r>
          </a:p>
          <a:p>
            <a:pPr eaLnBrk="1" hangingPunct="1"/>
            <a:r>
              <a:rPr lang="fr-CA">
                <a:latin typeface="Arial" pitchFamily="-111" charset="0"/>
                <a:ea typeface="ＭＳ Ｐゴシック" pitchFamily="-111" charset="-128"/>
                <a:cs typeface="ＭＳ Ｐゴシック" pitchFamily="-111" charset="-128"/>
              </a:rPr>
              <a:t>Ajustement du projet de formation</a:t>
            </a:r>
          </a:p>
        </p:txBody>
      </p:sp>
    </p:spTree>
    <p:extLst>
      <p:ext uri="{BB962C8B-B14F-4D97-AF65-F5344CB8AC3E}">
        <p14:creationId xmlns:p14="http://schemas.microsoft.com/office/powerpoint/2010/main" val="159069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D74CD82-8B38-6647-892E-55644837B6C6}" type="slidenum">
              <a:rPr lang="fr-FR">
                <a:latin typeface="Arial" pitchFamily="-111" charset="0"/>
                <a:ea typeface="ＭＳ Ｐゴシック" pitchFamily="-111" charset="-128"/>
                <a:cs typeface="ＭＳ Ｐゴシック" pitchFamily="-111" charset="-128"/>
              </a:rPr>
              <a:pPr/>
              <a:t>46</a:t>
            </a:fld>
            <a:endParaRPr lang="fr-FR">
              <a:latin typeface="Arial" pitchFamily="-111" charset="0"/>
              <a:ea typeface="ＭＳ Ｐゴシック" pitchFamily="-111" charset="-128"/>
              <a:cs typeface="ＭＳ Ｐゴシック" pitchFamily="-111" charset="-128"/>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593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18993F2-FB1D-A54E-803E-D3EA162CC8B2}" type="slidenum">
              <a:rPr lang="fr-FR">
                <a:latin typeface="Arial" pitchFamily="-111" charset="0"/>
                <a:ea typeface="ＭＳ Ｐゴシック" pitchFamily="-111" charset="-128"/>
                <a:cs typeface="ＭＳ Ｐゴシック" pitchFamily="-111" charset="-128"/>
              </a:rPr>
              <a:pPr/>
              <a:t>3</a:t>
            </a:fld>
            <a:endParaRPr lang="fr-FR">
              <a:latin typeface="Arial" pitchFamily="-111" charset="0"/>
              <a:ea typeface="ＭＳ Ｐゴシック" pitchFamily="-111" charset="-128"/>
              <a:cs typeface="ＭＳ Ｐゴシック" pitchFamily="-111"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123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1D04C25-9B9A-DA42-AC8D-2C2AA80ACD98}" type="slidenum">
              <a:rPr lang="fr-FR">
                <a:latin typeface="Arial" pitchFamily="-111" charset="0"/>
                <a:ea typeface="ＭＳ Ｐゴシック" pitchFamily="-111" charset="-128"/>
                <a:cs typeface="ＭＳ Ｐゴシック" pitchFamily="-111" charset="-128"/>
              </a:rPr>
              <a:pPr/>
              <a:t>4</a:t>
            </a:fld>
            <a:endParaRPr lang="fr-FR">
              <a:latin typeface="Arial" pitchFamily="-111" charset="0"/>
              <a:ea typeface="ＭＳ Ｐゴシック" pitchFamily="-111" charset="-128"/>
              <a:cs typeface="ＭＳ Ｐゴシック" pitchFamily="-111"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46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5420534-A6A9-C846-89A7-7A2373F9AFC6}" type="slidenum">
              <a:rPr lang="fr-FR">
                <a:latin typeface="Arial" pitchFamily="-111" charset="0"/>
                <a:ea typeface="ＭＳ Ｐゴシック" pitchFamily="-111" charset="-128"/>
                <a:cs typeface="ＭＳ Ｐゴシック" pitchFamily="-111" charset="-128"/>
              </a:rPr>
              <a:pPr/>
              <a:t>6</a:t>
            </a:fld>
            <a:endParaRPr lang="fr-FR">
              <a:latin typeface="Arial" pitchFamily="-111" charset="0"/>
              <a:ea typeface="ＭＳ Ｐゴシック" pitchFamily="-111" charset="-128"/>
              <a:cs typeface="ＭＳ Ｐゴシック" pitchFamily="-11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a:latin typeface="Arial" pitchFamily="-111" charset="0"/>
                <a:ea typeface="ＭＳ Ｐゴシック" pitchFamily="-111" charset="-128"/>
                <a:cs typeface="ＭＳ Ｐゴシック" pitchFamily="-111" charset="-128"/>
              </a:rPr>
              <a:t>Objectifs de la rencontre / PAS DE PRISE DE NOTES / PAS LA VALIDATION</a:t>
            </a:r>
          </a:p>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7718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1D04C25-9B9A-DA42-AC8D-2C2AA80ACD98}" type="slidenum">
              <a:rPr lang="fr-FR">
                <a:latin typeface="Arial" pitchFamily="-111" charset="0"/>
                <a:ea typeface="ＭＳ Ｐゴシック" pitchFamily="-111" charset="-128"/>
                <a:cs typeface="ＭＳ Ｐゴシック" pitchFamily="-111" charset="-128"/>
              </a:rPr>
              <a:pPr/>
              <a:t>7</a:t>
            </a:fld>
            <a:endParaRPr lang="fr-FR">
              <a:latin typeface="Arial" pitchFamily="-111" charset="0"/>
              <a:ea typeface="ＭＳ Ｐゴシック" pitchFamily="-111" charset="-128"/>
              <a:cs typeface="ＭＳ Ｐゴシック" pitchFamily="-111"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473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62CD24C-EBDD-478B-B80C-AA2D962711CF}" type="slidenum">
              <a:rPr lang="fr-CA" smtClean="0"/>
              <a:t>11</a:t>
            </a:fld>
            <a:endParaRPr lang="fr-CA"/>
          </a:p>
        </p:txBody>
      </p:sp>
    </p:spTree>
    <p:extLst>
      <p:ext uri="{BB962C8B-B14F-4D97-AF65-F5344CB8AC3E}">
        <p14:creationId xmlns:p14="http://schemas.microsoft.com/office/powerpoint/2010/main" val="115519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962CD24C-EBDD-478B-B80C-AA2D962711CF}" type="slidenum">
              <a:rPr lang="fr-CA" smtClean="0"/>
              <a:t>12</a:t>
            </a:fld>
            <a:endParaRPr lang="fr-CA"/>
          </a:p>
        </p:txBody>
      </p:sp>
    </p:spTree>
    <p:extLst>
      <p:ext uri="{BB962C8B-B14F-4D97-AF65-F5344CB8AC3E}">
        <p14:creationId xmlns:p14="http://schemas.microsoft.com/office/powerpoint/2010/main" val="214982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CBB769-46B4-3D48-91B8-978A78E2E7E7}" type="slidenum">
              <a:rPr lang="fr-FR">
                <a:latin typeface="Arial" pitchFamily="-111" charset="0"/>
                <a:ea typeface="ＭＳ Ｐゴシック" pitchFamily="-111" charset="-128"/>
                <a:cs typeface="ＭＳ Ｐゴシック" pitchFamily="-111" charset="-128"/>
              </a:rPr>
              <a:pPr/>
              <a:t>13</a:t>
            </a:fld>
            <a:endParaRPr lang="fr-FR">
              <a:latin typeface="Arial" pitchFamily="-111" charset="0"/>
              <a:ea typeface="ＭＳ Ｐゴシック" pitchFamily="-111" charset="-128"/>
              <a:cs typeface="ＭＳ Ｐゴシック" pitchFamily="-111"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7288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CBB769-46B4-3D48-91B8-978A78E2E7E7}" type="slidenum">
              <a:rPr lang="fr-FR">
                <a:latin typeface="Arial" pitchFamily="-111" charset="0"/>
                <a:ea typeface="ＭＳ Ｐゴシック" pitchFamily="-111" charset="-128"/>
                <a:cs typeface="ＭＳ Ｐゴシック" pitchFamily="-111" charset="-128"/>
              </a:rPr>
              <a:pPr/>
              <a:t>14</a:t>
            </a:fld>
            <a:endParaRPr lang="fr-FR">
              <a:latin typeface="Arial" pitchFamily="-111" charset="0"/>
              <a:ea typeface="ＭＳ Ｐゴシック" pitchFamily="-111" charset="-128"/>
              <a:cs typeface="ＭＳ Ｐゴシック" pitchFamily="-111"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CA">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99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rgbClr val="2D2E83"/>
                </a:solidFill>
                <a:latin typeface="+mn-lt"/>
              </a:defRPr>
            </a:lvl1pPr>
          </a:lstStyle>
          <a:p>
            <a:r>
              <a:rPr lang="fr-FR"/>
              <a:t>Modifiez le style du titre</a:t>
            </a:r>
            <a:endParaRPr lang="en-US"/>
          </a:p>
        </p:txBody>
      </p:sp>
      <p:sp>
        <p:nvSpPr>
          <p:cNvPr id="3" name="Subtitle 2"/>
          <p:cNvSpPr>
            <a:spLocks noGrp="1"/>
          </p:cNvSpPr>
          <p:nvPr>
            <p:ph type="subTitle" idx="1" hasCustomPrompt="1"/>
          </p:nvPr>
        </p:nvSpPr>
        <p:spPr>
          <a:xfrm>
            <a:off x="1143000" y="3602038"/>
            <a:ext cx="6858000" cy="1655762"/>
          </a:xfrm>
        </p:spPr>
        <p:txBody>
          <a:bodyPr>
            <a:normAutofit/>
          </a:bodyPr>
          <a:lstStyle>
            <a:lvl1pPr marL="0" indent="0" algn="ctr">
              <a:buNone/>
              <a:defRPr sz="5400" b="1">
                <a:solidFill>
                  <a:srgbClr val="4DC0D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sous-titre</a:t>
            </a:r>
            <a:endParaRPr lang="en-US"/>
          </a:p>
        </p:txBody>
      </p:sp>
    </p:spTree>
    <p:extLst>
      <p:ext uri="{BB962C8B-B14F-4D97-AF65-F5344CB8AC3E}">
        <p14:creationId xmlns:p14="http://schemas.microsoft.com/office/powerpoint/2010/main" val="2397103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221541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825625"/>
            <a:ext cx="3886200" cy="3768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825625"/>
            <a:ext cx="3886200" cy="3768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Slide Number Placeholder 6"/>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378218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03689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03689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Slide Number Placeholder 8"/>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178087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0" y="2252114"/>
            <a:ext cx="9144000" cy="1296261"/>
          </a:xfrm>
        </p:spPr>
        <p:txBody>
          <a:bodyPr/>
          <a:lstStyle>
            <a:lvl1pPr algn="ctr">
              <a:defRPr/>
            </a:lvl1pPr>
          </a:lstStyle>
          <a:p>
            <a:r>
              <a:rPr lang="fr-FR"/>
              <a:t>Modifiez le style du titre</a:t>
            </a:r>
            <a:endParaRPr lang="en-US"/>
          </a:p>
        </p:txBody>
      </p:sp>
      <p:sp>
        <p:nvSpPr>
          <p:cNvPr id="5" name="Slide Number Placeholder 4"/>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331142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352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Slide Number Placeholder 6"/>
          <p:cNvSpPr>
            <a:spLocks noGrp="1"/>
          </p:cNvSpPr>
          <p:nvPr>
            <p:ph type="sldNum" sz="quarter" idx="12"/>
          </p:nvPr>
        </p:nvSpPr>
        <p:spPr/>
        <p:txBody>
          <a:bodyPr/>
          <a:lstStyle/>
          <a:p>
            <a:fld id="{EC6FA7E7-03BE-416C-A3DA-ECE3CD87BE76}" type="slidenum">
              <a:rPr lang="fr-CA" smtClean="0"/>
              <a:pPr/>
              <a:t>‹#›</a:t>
            </a:fld>
            <a:endParaRPr lang="fr-CA"/>
          </a:p>
        </p:txBody>
      </p:sp>
    </p:spTree>
    <p:extLst>
      <p:ext uri="{BB962C8B-B14F-4D97-AF65-F5344CB8AC3E}">
        <p14:creationId xmlns:p14="http://schemas.microsoft.com/office/powerpoint/2010/main" val="3676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Slide Number Placeholder 6"/>
          <p:cNvSpPr>
            <a:spLocks noGrp="1"/>
          </p:cNvSpPr>
          <p:nvPr>
            <p:ph type="sldNum" sz="quarter" idx="12"/>
          </p:nvPr>
        </p:nvSpPr>
        <p:spPr/>
        <p:txBody>
          <a:bodyPr/>
          <a:lstStyle/>
          <a:p>
            <a:fld id="{EC6FA7E7-03BE-416C-A3DA-ECE3CD87BE76}" type="slidenum">
              <a:rPr lang="fr-CA" smtClean="0"/>
              <a:t>‹#›</a:t>
            </a:fld>
            <a:endParaRPr lang="fr-CA"/>
          </a:p>
        </p:txBody>
      </p:sp>
    </p:spTree>
    <p:extLst>
      <p:ext uri="{BB962C8B-B14F-4D97-AF65-F5344CB8AC3E}">
        <p14:creationId xmlns:p14="http://schemas.microsoft.com/office/powerpoint/2010/main" val="19466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4056"/>
            <a:ext cx="7886700" cy="1296261"/>
          </a:xfrm>
          <a:prstGeom prst="rect">
            <a:avLst/>
          </a:prstGeom>
        </p:spPr>
        <p:txBody>
          <a:bodyPr vert="horz" lIns="91440" tIns="45720" rIns="91440" bIns="45720" rtlCol="0" anchor="ctr">
            <a:normAutofit/>
          </a:bodyPr>
          <a:lstStyle/>
          <a:p>
            <a:r>
              <a:rPr lang="fr-CA" noProof="0"/>
              <a:t>Modifiez</a:t>
            </a:r>
            <a:r>
              <a:rPr lang="fr-FR"/>
              <a:t> le style du titre</a:t>
            </a:r>
            <a:br>
              <a:rPr lang="fr-FR"/>
            </a:br>
            <a:r>
              <a:rPr lang="fr-FR"/>
              <a:t>sous-titre</a:t>
            </a:r>
            <a:endParaRPr lang="en-US"/>
          </a:p>
        </p:txBody>
      </p:sp>
      <p:sp>
        <p:nvSpPr>
          <p:cNvPr id="3" name="Text Placeholder 2"/>
          <p:cNvSpPr>
            <a:spLocks noGrp="1"/>
          </p:cNvSpPr>
          <p:nvPr>
            <p:ph type="body" idx="1"/>
          </p:nvPr>
        </p:nvSpPr>
        <p:spPr>
          <a:xfrm>
            <a:off x="628650" y="1584555"/>
            <a:ext cx="7886700" cy="396834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0" y="6356351"/>
            <a:ext cx="91440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EC6FA7E7-03BE-416C-A3DA-ECE3CD87BE76}" type="slidenum">
              <a:rPr lang="fr-CA" smtClean="0"/>
              <a:pPr/>
              <a:t>‹#›</a:t>
            </a:fld>
            <a:endParaRPr lang="fr-CA"/>
          </a:p>
        </p:txBody>
      </p:sp>
    </p:spTree>
    <p:extLst>
      <p:ext uri="{BB962C8B-B14F-4D97-AF65-F5344CB8AC3E}">
        <p14:creationId xmlns:p14="http://schemas.microsoft.com/office/powerpoint/2010/main" val="43410966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Lst>
  <p:txStyles>
    <p:titleStyle>
      <a:lvl1pPr algn="l" defTabSz="914400" rtl="0" eaLnBrk="1" latinLnBrk="0" hangingPunct="1">
        <a:lnSpc>
          <a:spcPct val="90000"/>
        </a:lnSpc>
        <a:spcBef>
          <a:spcPct val="0"/>
        </a:spcBef>
        <a:buNone/>
        <a:defRPr sz="3600" b="1" kern="1200">
          <a:solidFill>
            <a:srgbClr val="2D2E8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4DC0DF"/>
        </a:buClr>
        <a:buFont typeface="Arial" panose="020B0604020202020204" pitchFamily="34" charset="0"/>
        <a:buChar char="•"/>
        <a:defRPr sz="2800" kern="1200">
          <a:solidFill>
            <a:srgbClr val="2D2E83"/>
          </a:solidFill>
          <a:latin typeface="+mn-lt"/>
          <a:ea typeface="+mn-ea"/>
          <a:cs typeface="+mn-cs"/>
        </a:defRPr>
      </a:lvl1pPr>
      <a:lvl2pPr marL="685800" indent="-228600" algn="l" defTabSz="914400" rtl="0" eaLnBrk="1" latinLnBrk="0" hangingPunct="1">
        <a:lnSpc>
          <a:spcPct val="90000"/>
        </a:lnSpc>
        <a:spcBef>
          <a:spcPts val="500"/>
        </a:spcBef>
        <a:buClr>
          <a:srgbClr val="4DC0DF"/>
        </a:buClr>
        <a:buFont typeface="Arial" panose="020B0604020202020204" pitchFamily="34" charset="0"/>
        <a:buChar char="•"/>
        <a:defRPr sz="2400" kern="1200">
          <a:solidFill>
            <a:srgbClr val="2D2E83"/>
          </a:solidFill>
          <a:latin typeface="+mn-lt"/>
          <a:ea typeface="+mn-ea"/>
          <a:cs typeface="+mn-cs"/>
        </a:defRPr>
      </a:lvl2pPr>
      <a:lvl3pPr marL="1143000" indent="-228600" algn="l" defTabSz="914400" rtl="0" eaLnBrk="1" latinLnBrk="0" hangingPunct="1">
        <a:lnSpc>
          <a:spcPct val="90000"/>
        </a:lnSpc>
        <a:spcBef>
          <a:spcPts val="500"/>
        </a:spcBef>
        <a:buClr>
          <a:srgbClr val="4DC0DF"/>
        </a:buClr>
        <a:buFont typeface="Arial" panose="020B0604020202020204" pitchFamily="34" charset="0"/>
        <a:buChar char="•"/>
        <a:defRPr sz="2000" kern="1200">
          <a:solidFill>
            <a:srgbClr val="2D2E83"/>
          </a:solidFill>
          <a:latin typeface="+mn-lt"/>
          <a:ea typeface="+mn-ea"/>
          <a:cs typeface="+mn-cs"/>
        </a:defRPr>
      </a:lvl3pPr>
      <a:lvl4pPr marL="1600200" indent="-228600" algn="l" defTabSz="914400" rtl="0" eaLnBrk="1" latinLnBrk="0" hangingPunct="1">
        <a:lnSpc>
          <a:spcPct val="90000"/>
        </a:lnSpc>
        <a:spcBef>
          <a:spcPts val="500"/>
        </a:spcBef>
        <a:buClr>
          <a:srgbClr val="4DC0DF"/>
        </a:buClr>
        <a:buFont typeface="Arial" panose="020B0604020202020204" pitchFamily="34" charset="0"/>
        <a:buChar char="•"/>
        <a:defRPr sz="1800" kern="1200">
          <a:solidFill>
            <a:srgbClr val="2D2E83"/>
          </a:solidFill>
          <a:latin typeface="+mn-lt"/>
          <a:ea typeface="+mn-ea"/>
          <a:cs typeface="+mn-cs"/>
        </a:defRPr>
      </a:lvl4pPr>
      <a:lvl5pPr marL="2057400" indent="-228600" algn="l" defTabSz="914400" rtl="0" eaLnBrk="1" latinLnBrk="0" hangingPunct="1">
        <a:lnSpc>
          <a:spcPct val="90000"/>
        </a:lnSpc>
        <a:spcBef>
          <a:spcPts val="500"/>
        </a:spcBef>
        <a:buClr>
          <a:srgbClr val="4DC0DF"/>
        </a:buClr>
        <a:buFont typeface="Arial" panose="020B0604020202020204" pitchFamily="34" charset="0"/>
        <a:buChar char="•"/>
        <a:defRPr sz="1800" kern="1200">
          <a:solidFill>
            <a:srgbClr val="2D2E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elene.boileau@education.gouv.qc.c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DC25F-6D0C-E74C-8672-1B17FAF270F2}"/>
              </a:ext>
            </a:extLst>
          </p:cNvPr>
          <p:cNvSpPr>
            <a:spLocks noGrp="1"/>
          </p:cNvSpPr>
          <p:nvPr>
            <p:ph type="ctrTitle"/>
          </p:nvPr>
        </p:nvSpPr>
        <p:spPr/>
        <p:txBody>
          <a:bodyPr>
            <a:normAutofit/>
          </a:bodyPr>
          <a:lstStyle/>
          <a:p>
            <a:r>
              <a:rPr lang="fr-CA" sz="3200">
                <a:cs typeface="Arial" panose="020B0604020202020204" pitchFamily="34" charset="0"/>
              </a:rPr>
              <a:t>Présentation du projet de formation </a:t>
            </a:r>
            <a:br>
              <a:rPr lang="fr-CA" sz="3200">
                <a:solidFill>
                  <a:schemeClr val="tx1"/>
                </a:solidFill>
                <a:latin typeface="Arial" panose="020B0604020202020204" pitchFamily="34" charset="0"/>
                <a:cs typeface="Arial" panose="020B0604020202020204" pitchFamily="34" charset="0"/>
              </a:rPr>
            </a:br>
            <a:br>
              <a:rPr lang="fr-CA" sz="3200">
                <a:solidFill>
                  <a:schemeClr val="tx1"/>
                </a:solidFill>
                <a:latin typeface="Arial" panose="020B0604020202020204" pitchFamily="34" charset="0"/>
                <a:cs typeface="Arial" panose="020B0604020202020204" pitchFamily="34" charset="0"/>
              </a:rPr>
            </a:br>
            <a:r>
              <a:rPr lang="fr-CA" sz="3200" i="1">
                <a:cs typeface="Arial" panose="020B0604020202020204" pitchFamily="34" charset="0"/>
              </a:rPr>
              <a:t>Comptabilité</a:t>
            </a:r>
            <a:endParaRPr lang="fr-FR" sz="3200"/>
          </a:p>
        </p:txBody>
      </p:sp>
      <p:sp>
        <p:nvSpPr>
          <p:cNvPr id="3" name="Sous-titre 2">
            <a:extLst>
              <a:ext uri="{FF2B5EF4-FFF2-40B4-BE49-F238E27FC236}">
                <a16:creationId xmlns:a16="http://schemas.microsoft.com/office/drawing/2014/main" id="{7FF3A011-1FC4-DF49-B15C-A635B82636AE}"/>
              </a:ext>
            </a:extLst>
          </p:cNvPr>
          <p:cNvSpPr>
            <a:spLocks noGrp="1"/>
          </p:cNvSpPr>
          <p:nvPr>
            <p:ph type="subTitle" idx="1"/>
          </p:nvPr>
        </p:nvSpPr>
        <p:spPr>
          <a:xfrm>
            <a:off x="1143000" y="4907756"/>
            <a:ext cx="6858000" cy="1655762"/>
          </a:xfrm>
        </p:spPr>
        <p:txBody>
          <a:bodyPr>
            <a:normAutofit/>
          </a:bodyPr>
          <a:lstStyle/>
          <a:p>
            <a:r>
              <a:rPr lang="fr-CA" sz="3200">
                <a:solidFill>
                  <a:srgbClr val="2D2E83"/>
                </a:solidFill>
                <a:latin typeface="+mj-lt"/>
                <a:cs typeface="Arial" panose="020B0604020202020204" pitchFamily="34" charset="0"/>
              </a:rPr>
              <a:t>Février 2025</a:t>
            </a:r>
            <a:endParaRPr lang="fr-FR" sz="3200">
              <a:solidFill>
                <a:srgbClr val="2D2E83"/>
              </a:solidFill>
              <a:latin typeface="+mj-lt"/>
            </a:endParaRPr>
          </a:p>
        </p:txBody>
      </p:sp>
    </p:spTree>
    <p:extLst>
      <p:ext uri="{BB962C8B-B14F-4D97-AF65-F5344CB8AC3E}">
        <p14:creationId xmlns:p14="http://schemas.microsoft.com/office/powerpoint/2010/main" val="21067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FEDC8-E0DE-4393-8481-4E8248D160E6}"/>
              </a:ext>
            </a:extLst>
          </p:cNvPr>
          <p:cNvSpPr>
            <a:spLocks noGrp="1"/>
          </p:cNvSpPr>
          <p:nvPr>
            <p:ph type="title"/>
          </p:nvPr>
        </p:nvSpPr>
        <p:spPr>
          <a:xfrm>
            <a:off x="332157" y="404664"/>
            <a:ext cx="6517428" cy="990600"/>
          </a:xfrm>
        </p:spPr>
        <p:txBody>
          <a:bodyPr>
            <a:normAutofit fontScale="90000"/>
          </a:bodyPr>
          <a:lstStyle/>
          <a:p>
            <a:r>
              <a:rPr lang="fr-CA" sz="3600">
                <a:cs typeface="Arial" panose="020B0604020202020204" pitchFamily="34" charset="0"/>
              </a:rPr>
              <a:t>Concept des compétences en formation professionnelle</a:t>
            </a:r>
          </a:p>
        </p:txBody>
      </p:sp>
      <p:sp>
        <p:nvSpPr>
          <p:cNvPr id="3" name="Espace réservé du contenu 2">
            <a:extLst>
              <a:ext uri="{FF2B5EF4-FFF2-40B4-BE49-F238E27FC236}">
                <a16:creationId xmlns:a16="http://schemas.microsoft.com/office/drawing/2014/main" id="{4AF72347-F1AE-4D8D-972E-525D4A6EC18F}"/>
              </a:ext>
            </a:extLst>
          </p:cNvPr>
          <p:cNvSpPr>
            <a:spLocks noGrp="1"/>
          </p:cNvSpPr>
          <p:nvPr>
            <p:ph idx="1"/>
          </p:nvPr>
        </p:nvSpPr>
        <p:spPr>
          <a:xfrm>
            <a:off x="468088" y="1755873"/>
            <a:ext cx="8207824" cy="4029896"/>
          </a:xfrm>
        </p:spPr>
        <p:txBody>
          <a:bodyPr/>
          <a:lstStyle/>
          <a:p>
            <a:pPr eaLnBrk="1" fontAlgn="auto" hangingPunct="1">
              <a:spcBef>
                <a:spcPts val="0"/>
              </a:spcBef>
              <a:spcAft>
                <a:spcPts val="0"/>
              </a:spcAft>
              <a:buFont typeface="Wingdings" pitchFamily="2" charset="2"/>
              <a:buChar char="§"/>
              <a:defRPr/>
            </a:pPr>
            <a:r>
              <a:rPr lang="fr-FR" sz="2000">
                <a:cs typeface="Arial" panose="020B0604020202020204" pitchFamily="34" charset="0"/>
              </a:rPr>
              <a:t>sont multidimensionnelles et se basent sur des :</a:t>
            </a:r>
          </a:p>
          <a:p>
            <a:pPr eaLnBrk="1" fontAlgn="auto" hangingPunct="1">
              <a:spcBef>
                <a:spcPts val="0"/>
              </a:spcBef>
              <a:spcAft>
                <a:spcPts val="0"/>
              </a:spcAft>
              <a:buFont typeface="Wingdings" pitchFamily="2" charset="2"/>
              <a:buChar char="§"/>
              <a:defRPr/>
            </a:pPr>
            <a:endParaRPr lang="fr-FR" sz="2000">
              <a:solidFill>
                <a:schemeClr val="tx1"/>
              </a:solidFill>
              <a:cs typeface="Arial" panose="020B0604020202020204" pitchFamily="34" charset="0"/>
            </a:endParaRPr>
          </a:p>
          <a:p>
            <a:pPr eaLnBrk="1" fontAlgn="auto" hangingPunct="1">
              <a:spcBef>
                <a:spcPts val="0"/>
              </a:spcBef>
              <a:spcAft>
                <a:spcPts val="0"/>
              </a:spcAft>
              <a:buFont typeface="Wingdings" pitchFamily="2" charset="2"/>
              <a:buChar char="§"/>
              <a:defRPr/>
            </a:pPr>
            <a:endParaRPr lang="fr-FR" sz="2000">
              <a:solidFill>
                <a:schemeClr val="tx1"/>
              </a:solidFill>
              <a:cs typeface="Arial" panose="020B0604020202020204" pitchFamily="34" charset="0"/>
            </a:endParaRPr>
          </a:p>
          <a:p>
            <a:pPr eaLnBrk="1" fontAlgn="auto" hangingPunct="1">
              <a:spcBef>
                <a:spcPts val="0"/>
              </a:spcBef>
              <a:spcAft>
                <a:spcPts val="0"/>
              </a:spcAft>
              <a:buFont typeface="Wingdings" pitchFamily="2" charset="2"/>
              <a:buChar char="§"/>
              <a:defRPr/>
            </a:pPr>
            <a:endParaRPr lang="fr-FR" sz="2000">
              <a:solidFill>
                <a:schemeClr val="tx1"/>
              </a:solidFill>
              <a:cs typeface="Arial" panose="020B0604020202020204" pitchFamily="34" charset="0"/>
            </a:endParaRPr>
          </a:p>
          <a:p>
            <a:pPr eaLnBrk="1" fontAlgn="auto" hangingPunct="1">
              <a:spcBef>
                <a:spcPts val="0"/>
              </a:spcBef>
              <a:spcAft>
                <a:spcPts val="0"/>
              </a:spcAft>
              <a:buFont typeface="Wingdings" pitchFamily="2" charset="2"/>
              <a:buChar char="§"/>
              <a:defRPr/>
            </a:pPr>
            <a:endParaRPr lang="fr-FR" sz="2000">
              <a:solidFill>
                <a:schemeClr val="tx1"/>
              </a:solidFill>
              <a:cs typeface="Arial" panose="020B0604020202020204" pitchFamily="34" charset="0"/>
            </a:endParaRPr>
          </a:p>
          <a:p>
            <a:pPr eaLnBrk="1" fontAlgn="auto" hangingPunct="1">
              <a:spcBef>
                <a:spcPts val="0"/>
              </a:spcBef>
              <a:spcAft>
                <a:spcPts val="0"/>
              </a:spcAft>
              <a:buFont typeface="Wingdings" pitchFamily="2" charset="2"/>
              <a:buChar char="§"/>
              <a:defRPr/>
            </a:pPr>
            <a:endParaRPr lang="fr-FR" sz="2000">
              <a:solidFill>
                <a:schemeClr val="tx1"/>
              </a:solidFill>
              <a:cs typeface="Arial" panose="020B0604020202020204" pitchFamily="34" charset="0"/>
            </a:endParaRPr>
          </a:p>
          <a:p>
            <a:pPr eaLnBrk="1" fontAlgn="auto" hangingPunct="1">
              <a:spcBef>
                <a:spcPts val="0"/>
              </a:spcBef>
              <a:spcAft>
                <a:spcPts val="0"/>
              </a:spcAft>
              <a:buFont typeface="Wingdings" pitchFamily="2" charset="2"/>
              <a:buChar char="§"/>
              <a:defRPr/>
            </a:pPr>
            <a:r>
              <a:rPr lang="fr-FR" sz="2000">
                <a:cs typeface="Arial" panose="020B0604020202020204" pitchFamily="34" charset="0"/>
              </a:rPr>
              <a:t>rendent capable :</a:t>
            </a:r>
          </a:p>
          <a:p>
            <a:pPr marL="0" indent="0" algn="just" eaLnBrk="1" fontAlgn="auto" hangingPunct="1">
              <a:spcBef>
                <a:spcPts val="0"/>
              </a:spcBef>
              <a:spcAft>
                <a:spcPts val="0"/>
              </a:spcAft>
              <a:buNone/>
              <a:defRPr/>
            </a:pPr>
            <a:endParaRPr lang="fr-FR" sz="2000">
              <a:solidFill>
                <a:schemeClr val="tx1"/>
              </a:solidFill>
              <a:cs typeface="Arial" panose="020B0604020202020204" pitchFamily="34" charset="0"/>
            </a:endParaRPr>
          </a:p>
          <a:p>
            <a:pPr marL="0" indent="0" algn="just" eaLnBrk="1" fontAlgn="auto" hangingPunct="1">
              <a:spcBef>
                <a:spcPts val="0"/>
              </a:spcBef>
              <a:spcAft>
                <a:spcPts val="0"/>
              </a:spcAft>
              <a:buNone/>
              <a:defRPr/>
            </a:pPr>
            <a:endParaRPr lang="fr-FR" sz="2000">
              <a:solidFill>
                <a:schemeClr val="tx1"/>
              </a:solidFill>
              <a:cs typeface="Arial" panose="020B0604020202020204" pitchFamily="34" charset="0"/>
            </a:endParaRPr>
          </a:p>
          <a:p>
            <a:pPr marL="0" indent="0" algn="just" eaLnBrk="1" fontAlgn="auto" hangingPunct="1">
              <a:spcBef>
                <a:spcPts val="0"/>
              </a:spcBef>
              <a:spcAft>
                <a:spcPts val="0"/>
              </a:spcAft>
              <a:buNone/>
              <a:defRPr/>
            </a:pPr>
            <a:endParaRPr lang="fr-FR" sz="2000">
              <a:solidFill>
                <a:schemeClr val="tx1"/>
              </a:solidFill>
              <a:cs typeface="Arial" panose="020B0604020202020204" pitchFamily="34" charset="0"/>
            </a:endParaRPr>
          </a:p>
          <a:p>
            <a:pPr marL="0" indent="0" algn="just" eaLnBrk="1" fontAlgn="auto" hangingPunct="1">
              <a:spcBef>
                <a:spcPts val="0"/>
              </a:spcBef>
              <a:spcAft>
                <a:spcPts val="0"/>
              </a:spcAft>
              <a:buNone/>
              <a:defRPr/>
            </a:pPr>
            <a:endParaRPr lang="fr-FR" sz="2000">
              <a:solidFill>
                <a:schemeClr val="tx1"/>
              </a:solidFill>
              <a:cs typeface="Arial" panose="020B0604020202020204" pitchFamily="34" charset="0"/>
            </a:endParaRPr>
          </a:p>
          <a:p>
            <a:pPr marL="0" indent="0" algn="just" eaLnBrk="1" fontAlgn="auto" hangingPunct="1">
              <a:spcBef>
                <a:spcPts val="0"/>
              </a:spcBef>
              <a:spcAft>
                <a:spcPts val="0"/>
              </a:spcAft>
              <a:buNone/>
              <a:defRPr/>
            </a:pPr>
            <a:endParaRPr lang="fr-FR" sz="2000">
              <a:solidFill>
                <a:schemeClr val="tx1"/>
              </a:solidFill>
              <a:cs typeface="Arial" panose="020B0604020202020204" pitchFamily="34" charset="0"/>
            </a:endParaRPr>
          </a:p>
          <a:p>
            <a:pPr marL="0" indent="0" algn="just" eaLnBrk="1" fontAlgn="auto" hangingPunct="1">
              <a:spcBef>
                <a:spcPts val="0"/>
              </a:spcBef>
              <a:spcAft>
                <a:spcPts val="0"/>
              </a:spcAft>
              <a:buNone/>
              <a:defRPr/>
            </a:pPr>
            <a:r>
              <a:rPr lang="fr-FR" sz="2000">
                <a:cs typeface="Arial" panose="020B0604020202020204" pitchFamily="34" charset="0"/>
              </a:rPr>
              <a:t>pour accomplir des tâches ou des activités, au </a:t>
            </a:r>
            <a:r>
              <a:rPr lang="fr-FR" sz="2000" b="1" u="sng">
                <a:cs typeface="Arial" panose="020B0604020202020204" pitchFamily="34" charset="0"/>
              </a:rPr>
              <a:t>seuil d’entrée</a:t>
            </a:r>
            <a:r>
              <a:rPr lang="fr-FR" sz="2000" b="1">
                <a:cs typeface="Arial" panose="020B0604020202020204" pitchFamily="34" charset="0"/>
              </a:rPr>
              <a:t> </a:t>
            </a:r>
            <a:r>
              <a:rPr lang="fr-FR" sz="2000">
                <a:cs typeface="Arial" panose="020B0604020202020204" pitchFamily="34" charset="0"/>
              </a:rPr>
              <a:t>sur le marché du travail.</a:t>
            </a:r>
          </a:p>
          <a:p>
            <a:endParaRPr lang="fr-CA"/>
          </a:p>
        </p:txBody>
      </p:sp>
      <p:graphicFrame>
        <p:nvGraphicFramePr>
          <p:cNvPr id="5" name="Diagramme 4">
            <a:extLst>
              <a:ext uri="{FF2B5EF4-FFF2-40B4-BE49-F238E27FC236}">
                <a16:creationId xmlns:a16="http://schemas.microsoft.com/office/drawing/2014/main" id="{03B869B8-54E8-9941-BB25-00D104518D04}"/>
              </a:ext>
            </a:extLst>
          </p:cNvPr>
          <p:cNvGraphicFramePr/>
          <p:nvPr>
            <p:extLst>
              <p:ext uri="{D42A27DB-BD31-4B8C-83A1-F6EECF244321}">
                <p14:modId xmlns:p14="http://schemas.microsoft.com/office/powerpoint/2010/main" val="2295189646"/>
              </p:ext>
            </p:extLst>
          </p:nvPr>
        </p:nvGraphicFramePr>
        <p:xfrm>
          <a:off x="1100458" y="3507070"/>
          <a:ext cx="5432171" cy="150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a:extLst>
              <a:ext uri="{FF2B5EF4-FFF2-40B4-BE49-F238E27FC236}">
                <a16:creationId xmlns:a16="http://schemas.microsoft.com/office/drawing/2014/main" id="{DB27CB9D-0CB7-8346-852E-50439786C398}"/>
              </a:ext>
            </a:extLst>
          </p:cNvPr>
          <p:cNvGraphicFramePr/>
          <p:nvPr>
            <p:extLst>
              <p:ext uri="{D42A27DB-BD31-4B8C-83A1-F6EECF244321}">
                <p14:modId xmlns:p14="http://schemas.microsoft.com/office/powerpoint/2010/main" val="732004361"/>
              </p:ext>
            </p:extLst>
          </p:nvPr>
        </p:nvGraphicFramePr>
        <p:xfrm>
          <a:off x="1100459" y="1919959"/>
          <a:ext cx="5432171" cy="150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650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841" y="476834"/>
            <a:ext cx="7886700" cy="661959"/>
          </a:xfrm>
        </p:spPr>
        <p:txBody>
          <a:bodyPr>
            <a:normAutofit/>
          </a:bodyPr>
          <a:lstStyle/>
          <a:p>
            <a:r>
              <a:rPr lang="fr-CA" sz="3200">
                <a:cs typeface="Arial" panose="020B0604020202020204" pitchFamily="34" charset="0"/>
              </a:rPr>
              <a:t>2 types de compétences</a:t>
            </a:r>
          </a:p>
        </p:txBody>
      </p:sp>
      <p:sp>
        <p:nvSpPr>
          <p:cNvPr id="3" name="Espace réservé du texte 2"/>
          <p:cNvSpPr>
            <a:spLocks noGrp="1"/>
          </p:cNvSpPr>
          <p:nvPr>
            <p:ph type="body" idx="1"/>
          </p:nvPr>
        </p:nvSpPr>
        <p:spPr>
          <a:xfrm>
            <a:off x="646511" y="1409978"/>
            <a:ext cx="3868340" cy="823912"/>
          </a:xfrm>
        </p:spPr>
        <p:txBody>
          <a:bodyPr/>
          <a:lstStyle/>
          <a:p>
            <a:r>
              <a:rPr lang="fr-CA" b="1"/>
              <a:t>Générales</a:t>
            </a:r>
            <a:r>
              <a:rPr lang="fr-CA"/>
              <a:t> </a:t>
            </a:r>
            <a:r>
              <a:rPr lang="fr-CA" sz="1800"/>
              <a:t>ou associées à la formation fondamentale</a:t>
            </a:r>
            <a:endParaRPr lang="fr-CA" sz="1600"/>
          </a:p>
        </p:txBody>
      </p:sp>
      <p:sp>
        <p:nvSpPr>
          <p:cNvPr id="4" name="Espace réservé du contenu 3"/>
          <p:cNvSpPr>
            <a:spLocks noGrp="1"/>
          </p:cNvSpPr>
          <p:nvPr>
            <p:ph sz="half" idx="2"/>
          </p:nvPr>
        </p:nvSpPr>
        <p:spPr>
          <a:xfrm>
            <a:off x="646511" y="2505075"/>
            <a:ext cx="3868340" cy="3036890"/>
          </a:xfrm>
        </p:spPr>
        <p:txBody>
          <a:bodyPr>
            <a:normAutofit lnSpcReduction="10000"/>
          </a:bodyPr>
          <a:lstStyle/>
          <a:p>
            <a:pPr>
              <a:buFont typeface="Wingdings" pitchFamily="2" charset="2"/>
              <a:buChar char="§"/>
            </a:pPr>
            <a:r>
              <a:rPr lang="fr-CA" sz="1800">
                <a:cs typeface="Arial" panose="020B0604020202020204" pitchFamily="34" charset="0"/>
              </a:rPr>
              <a:t>débordent du cadre immédiat de la profession ;</a:t>
            </a:r>
          </a:p>
          <a:p>
            <a:pPr lvl="1">
              <a:buFont typeface="Courier New" panose="02070309020205020404" pitchFamily="49" charset="0"/>
              <a:buChar char="o"/>
            </a:pPr>
            <a:r>
              <a:rPr lang="fr-CA" sz="1600">
                <a:cs typeface="Arial" panose="020B0604020202020204" pitchFamily="34" charset="0"/>
              </a:rPr>
              <a:t>sont liées aux </a:t>
            </a:r>
            <a:r>
              <a:rPr lang="fr-CA" sz="1600" u="sng">
                <a:cs typeface="Arial" panose="020B0604020202020204" pitchFamily="34" charset="0"/>
              </a:rPr>
              <a:t>activités de travail </a:t>
            </a:r>
            <a:r>
              <a:rPr lang="fr-CA" sz="1600">
                <a:cs typeface="Arial" panose="020B0604020202020204" pitchFamily="34" charset="0"/>
              </a:rPr>
              <a:t>ou de </a:t>
            </a:r>
            <a:r>
              <a:rPr lang="fr-CA" sz="1600" u="sng">
                <a:cs typeface="Arial" panose="020B0604020202020204" pitchFamily="34" charset="0"/>
              </a:rPr>
              <a:t>vie professionnelle</a:t>
            </a:r>
            <a:r>
              <a:rPr lang="fr-CA" sz="1600">
                <a:cs typeface="Arial" panose="020B0604020202020204" pitchFamily="34" charset="0"/>
              </a:rPr>
              <a:t>;</a:t>
            </a:r>
          </a:p>
          <a:p>
            <a:pPr lvl="1">
              <a:buFont typeface="Courier New" panose="02070309020205020404" pitchFamily="49" charset="0"/>
              <a:buChar char="o"/>
            </a:pPr>
            <a:endParaRPr lang="fr-CA" sz="1600">
              <a:cs typeface="Arial" panose="020B0604020202020204" pitchFamily="34" charset="0"/>
            </a:endParaRPr>
          </a:p>
          <a:p>
            <a:pPr lvl="1">
              <a:buFont typeface="Courier New" panose="02070309020205020404" pitchFamily="49" charset="0"/>
              <a:buChar char="o"/>
            </a:pPr>
            <a:r>
              <a:rPr lang="fr-CA" sz="1600">
                <a:cs typeface="Arial" panose="020B0604020202020204" pitchFamily="34" charset="0"/>
              </a:rPr>
              <a:t>font appel à des </a:t>
            </a:r>
            <a:r>
              <a:rPr lang="fr-CA" sz="1600" u="sng">
                <a:cs typeface="Arial" panose="020B0604020202020204" pitchFamily="34" charset="0"/>
              </a:rPr>
              <a:t>habiletés et à des comportements</a:t>
            </a:r>
            <a:r>
              <a:rPr lang="fr-CA" sz="1600">
                <a:cs typeface="Arial" panose="020B0604020202020204" pitchFamily="34" charset="0"/>
              </a:rPr>
              <a:t> relativement </a:t>
            </a:r>
            <a:r>
              <a:rPr lang="fr-CA" sz="1600" u="sng">
                <a:cs typeface="Arial" panose="020B0604020202020204" pitchFamily="34" charset="0"/>
              </a:rPr>
              <a:t>généraux</a:t>
            </a:r>
            <a:r>
              <a:rPr lang="fr-CA" sz="1600">
                <a:cs typeface="Arial" panose="020B0604020202020204" pitchFamily="34" charset="0"/>
              </a:rPr>
              <a:t> ;</a:t>
            </a:r>
          </a:p>
          <a:p>
            <a:pPr marL="457200" lvl="1" indent="0">
              <a:buNone/>
            </a:pPr>
            <a:endParaRPr lang="fr-CA" sz="1600">
              <a:cs typeface="Arial" panose="020B0604020202020204" pitchFamily="34" charset="0"/>
            </a:endParaRPr>
          </a:p>
          <a:p>
            <a:pPr lvl="1">
              <a:buFont typeface="Courier New" panose="02070309020205020404" pitchFamily="49" charset="0"/>
              <a:buChar char="o"/>
            </a:pPr>
            <a:r>
              <a:rPr lang="fr-CA" sz="1600" u="sng">
                <a:cs typeface="Arial" panose="020B0604020202020204" pitchFamily="34" charset="0"/>
              </a:rPr>
              <a:t>sont transférables</a:t>
            </a:r>
            <a:r>
              <a:rPr lang="fr-CA" sz="1600">
                <a:cs typeface="Arial" panose="020B0604020202020204" pitchFamily="34" charset="0"/>
              </a:rPr>
              <a:t> à des tâches, activités ou contextes de travail différents de ceux qui sont prévus dans la formation.</a:t>
            </a:r>
          </a:p>
          <a:p>
            <a:endParaRPr lang="fr-CA" sz="1200"/>
          </a:p>
        </p:txBody>
      </p:sp>
      <p:sp>
        <p:nvSpPr>
          <p:cNvPr id="5" name="Espace réservé du texte 4"/>
          <p:cNvSpPr>
            <a:spLocks noGrp="1"/>
          </p:cNvSpPr>
          <p:nvPr>
            <p:ph type="body" sz="quarter" idx="3"/>
          </p:nvPr>
        </p:nvSpPr>
        <p:spPr>
          <a:xfrm>
            <a:off x="4679638" y="1409978"/>
            <a:ext cx="3887391" cy="823912"/>
          </a:xfrm>
        </p:spPr>
        <p:txBody>
          <a:bodyPr/>
          <a:lstStyle/>
          <a:p>
            <a:r>
              <a:rPr lang="fr-CA" b="1"/>
              <a:t>Particulières</a:t>
            </a:r>
            <a:r>
              <a:rPr lang="fr-CA"/>
              <a:t> </a:t>
            </a:r>
            <a:r>
              <a:rPr lang="fr-CA" sz="1800"/>
              <a:t>ou liées à la maîtrise d’une profession</a:t>
            </a:r>
            <a:endParaRPr lang="fr-CA" sz="1600" strike="sngStrike"/>
          </a:p>
        </p:txBody>
      </p:sp>
      <p:sp>
        <p:nvSpPr>
          <p:cNvPr id="6" name="Espace réservé du contenu 5"/>
          <p:cNvSpPr>
            <a:spLocks noGrp="1"/>
          </p:cNvSpPr>
          <p:nvPr>
            <p:ph sz="quarter" idx="4"/>
          </p:nvPr>
        </p:nvSpPr>
        <p:spPr/>
        <p:txBody>
          <a:bodyPr>
            <a:normAutofit lnSpcReduction="10000"/>
          </a:bodyPr>
          <a:lstStyle/>
          <a:p>
            <a:pPr>
              <a:buFont typeface="Wingdings" pitchFamily="2" charset="2"/>
              <a:buChar char="§"/>
            </a:pPr>
            <a:r>
              <a:rPr lang="fr-CA" sz="1800">
                <a:cs typeface="Arial" panose="020B0604020202020204" pitchFamily="34" charset="0"/>
              </a:rPr>
              <a:t>rattachées à une ou plusieurs tâches de la profession faisant référence :</a:t>
            </a:r>
          </a:p>
          <a:p>
            <a:pPr lvl="1">
              <a:lnSpc>
                <a:spcPct val="150000"/>
              </a:lnSpc>
              <a:buFont typeface="Courier New" panose="02070309020205020404" pitchFamily="49" charset="0"/>
              <a:buChar char="o"/>
            </a:pPr>
            <a:r>
              <a:rPr lang="fr-CA" sz="1600">
                <a:cs typeface="Arial" panose="020B0604020202020204" pitchFamily="34" charset="0"/>
              </a:rPr>
              <a:t>à une </a:t>
            </a:r>
            <a:r>
              <a:rPr lang="fr-CA" sz="1600" u="sng">
                <a:cs typeface="Arial" panose="020B0604020202020204" pitchFamily="34" charset="0"/>
              </a:rPr>
              <a:t>séquence d’opérations </a:t>
            </a:r>
            <a:r>
              <a:rPr lang="fr-CA" sz="1600">
                <a:cs typeface="Arial" panose="020B0604020202020204" pitchFamily="34" charset="0"/>
              </a:rPr>
              <a:t>;</a:t>
            </a:r>
          </a:p>
          <a:p>
            <a:pPr lvl="1">
              <a:lnSpc>
                <a:spcPct val="150000"/>
              </a:lnSpc>
              <a:buFont typeface="Courier New" panose="02070309020205020404" pitchFamily="49" charset="0"/>
              <a:buChar char="o"/>
            </a:pPr>
            <a:r>
              <a:rPr lang="fr-CA" sz="1600">
                <a:cs typeface="Arial" panose="020B0604020202020204" pitchFamily="34" charset="0"/>
              </a:rPr>
              <a:t>aux </a:t>
            </a:r>
            <a:r>
              <a:rPr lang="fr-CA" sz="1600" u="sng">
                <a:cs typeface="Arial" panose="020B0604020202020204" pitchFamily="34" charset="0"/>
              </a:rPr>
              <a:t>produits</a:t>
            </a:r>
            <a:r>
              <a:rPr lang="fr-CA" sz="1600">
                <a:cs typeface="Arial" panose="020B0604020202020204" pitchFamily="34" charset="0"/>
              </a:rPr>
              <a:t> ;</a:t>
            </a:r>
          </a:p>
          <a:p>
            <a:pPr lvl="1">
              <a:lnSpc>
                <a:spcPct val="150000"/>
              </a:lnSpc>
              <a:buFont typeface="Courier New" panose="02070309020205020404" pitchFamily="49" charset="0"/>
              <a:buChar char="o"/>
            </a:pPr>
            <a:r>
              <a:rPr lang="fr-CA" sz="1600">
                <a:cs typeface="Arial" panose="020B0604020202020204" pitchFamily="34" charset="0"/>
              </a:rPr>
              <a:t>à la </a:t>
            </a:r>
            <a:r>
              <a:rPr lang="fr-CA" sz="1600" u="sng">
                <a:cs typeface="Arial" panose="020B0604020202020204" pitchFamily="34" charset="0"/>
              </a:rPr>
              <a:t>façon dont la personne s’y prend </a:t>
            </a:r>
            <a:r>
              <a:rPr lang="fr-CA" sz="1600">
                <a:cs typeface="Arial" panose="020B0604020202020204" pitchFamily="34" charset="0"/>
              </a:rPr>
              <a:t>pour accomplir une tâche.</a:t>
            </a:r>
          </a:p>
          <a:p>
            <a:endParaRPr lang="fr-CA" sz="1200"/>
          </a:p>
        </p:txBody>
      </p:sp>
    </p:spTree>
    <p:extLst>
      <p:ext uri="{BB962C8B-B14F-4D97-AF65-F5344CB8AC3E}">
        <p14:creationId xmlns:p14="http://schemas.microsoft.com/office/powerpoint/2010/main" val="44845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9841" y="476834"/>
            <a:ext cx="7886700" cy="661959"/>
          </a:xfrm>
        </p:spPr>
        <p:txBody>
          <a:bodyPr>
            <a:normAutofit/>
          </a:bodyPr>
          <a:lstStyle/>
          <a:p>
            <a:r>
              <a:rPr lang="fr-CA" sz="3200">
                <a:cs typeface="Arial" panose="020B0604020202020204" pitchFamily="34" charset="0"/>
              </a:rPr>
              <a:t>2 types d’objectifs</a:t>
            </a:r>
          </a:p>
        </p:txBody>
      </p:sp>
      <p:sp>
        <p:nvSpPr>
          <p:cNvPr id="3" name="Espace réservé du texte 2"/>
          <p:cNvSpPr>
            <a:spLocks noGrp="1"/>
          </p:cNvSpPr>
          <p:nvPr>
            <p:ph type="body" idx="1"/>
          </p:nvPr>
        </p:nvSpPr>
        <p:spPr>
          <a:xfrm>
            <a:off x="646511" y="1409977"/>
            <a:ext cx="3868340" cy="1095098"/>
          </a:xfrm>
        </p:spPr>
        <p:txBody>
          <a:bodyPr>
            <a:normAutofit fontScale="92500" lnSpcReduction="20000"/>
          </a:bodyPr>
          <a:lstStyle/>
          <a:p>
            <a:r>
              <a:rPr lang="fr-CA" sz="2800" b="1"/>
              <a:t>Situation - </a:t>
            </a:r>
            <a:r>
              <a:rPr lang="fr-CA" sz="2100">
                <a:latin typeface="Calibri" panose="020F0502020204030204" pitchFamily="34" charset="0"/>
                <a:cs typeface="Calibri" panose="020F0502020204030204" pitchFamily="34" charset="0"/>
              </a:rPr>
              <a:t>décrit la situation éducative dans laquelle se trouve l’élève pour effectuer ses apprentissages</a:t>
            </a:r>
            <a:endParaRPr lang="fr-CA" sz="1600"/>
          </a:p>
        </p:txBody>
      </p:sp>
      <p:sp>
        <p:nvSpPr>
          <p:cNvPr id="4" name="Espace réservé du contenu 3"/>
          <p:cNvSpPr>
            <a:spLocks noGrp="1"/>
          </p:cNvSpPr>
          <p:nvPr>
            <p:ph sz="half" idx="2"/>
          </p:nvPr>
        </p:nvSpPr>
        <p:spPr>
          <a:xfrm>
            <a:off x="627459" y="2776259"/>
            <a:ext cx="3868340" cy="3036890"/>
          </a:xfrm>
        </p:spPr>
        <p:txBody>
          <a:bodyPr>
            <a:normAutofit/>
          </a:bodyPr>
          <a:lstStyle/>
          <a:p>
            <a:pPr>
              <a:buFont typeface="Wingdings" pitchFamily="2" charset="2"/>
              <a:buChar char="§"/>
            </a:pPr>
            <a:r>
              <a:rPr lang="fr-CA" sz="1800" u="sng">
                <a:latin typeface="Calibri" panose="020F0502020204030204" pitchFamily="34" charset="0"/>
                <a:cs typeface="Calibri" panose="020F0502020204030204" pitchFamily="34" charset="0"/>
              </a:rPr>
              <a:t>Les actions et les résultats varient selon les personnes</a:t>
            </a:r>
            <a:r>
              <a:rPr lang="fr-CA" sz="1800">
                <a:latin typeface="Calibri" panose="020F0502020204030204" pitchFamily="34" charset="0"/>
                <a:cs typeface="Calibri" panose="020F0502020204030204" pitchFamily="34" charset="0"/>
              </a:rPr>
              <a:t>. </a:t>
            </a:r>
          </a:p>
          <a:p>
            <a:pPr>
              <a:buFont typeface="Wingdings" pitchFamily="2" charset="2"/>
              <a:buChar char="§"/>
            </a:pPr>
            <a:r>
              <a:rPr lang="fr-CA" sz="1800">
                <a:latin typeface="Calibri" panose="020F0502020204030204" pitchFamily="34" charset="0"/>
                <a:cs typeface="Calibri" panose="020F0502020204030204" pitchFamily="34" charset="0"/>
              </a:rPr>
              <a:t>L’évaluation porte sur </a:t>
            </a:r>
            <a:r>
              <a:rPr lang="fr-CA" sz="1800" u="sng">
                <a:latin typeface="Calibri" panose="020F0502020204030204" pitchFamily="34" charset="0"/>
                <a:cs typeface="Calibri" panose="020F0502020204030204" pitchFamily="34" charset="0"/>
              </a:rPr>
              <a:t>les exigences de participation</a:t>
            </a:r>
            <a:r>
              <a:rPr lang="fr-CA" sz="1800">
                <a:latin typeface="Calibri" panose="020F0502020204030204" pitchFamily="34" charset="0"/>
                <a:cs typeface="Calibri" panose="020F0502020204030204" pitchFamily="34" charset="0"/>
              </a:rPr>
              <a:t> que l’élève doit respecter pendant l’apprentissage.</a:t>
            </a:r>
            <a:endParaRPr lang="fr-CA" sz="1400"/>
          </a:p>
        </p:txBody>
      </p:sp>
      <p:sp>
        <p:nvSpPr>
          <p:cNvPr id="5" name="Espace réservé du texte 4"/>
          <p:cNvSpPr>
            <a:spLocks noGrp="1"/>
          </p:cNvSpPr>
          <p:nvPr>
            <p:ph type="body" sz="quarter" idx="3"/>
          </p:nvPr>
        </p:nvSpPr>
        <p:spPr>
          <a:xfrm>
            <a:off x="4703085" y="1474455"/>
            <a:ext cx="3887391" cy="851886"/>
          </a:xfrm>
        </p:spPr>
        <p:txBody>
          <a:bodyPr>
            <a:normAutofit fontScale="92500" lnSpcReduction="20000"/>
          </a:bodyPr>
          <a:lstStyle/>
          <a:p>
            <a:r>
              <a:rPr lang="fr-CA" sz="2600" b="1"/>
              <a:t>Comportement</a:t>
            </a:r>
            <a:r>
              <a:rPr lang="fr-CA" sz="2600"/>
              <a:t> -</a:t>
            </a:r>
            <a:r>
              <a:rPr lang="fr-CA"/>
              <a:t> </a:t>
            </a:r>
            <a:r>
              <a:rPr lang="fr-CA" sz="2100"/>
              <a:t>décrit les actions et les résultats attendus de l’élève </a:t>
            </a:r>
            <a:endParaRPr lang="fr-CA" sz="1600"/>
          </a:p>
        </p:txBody>
      </p:sp>
      <p:sp>
        <p:nvSpPr>
          <p:cNvPr id="6" name="Espace réservé du contenu 5"/>
          <p:cNvSpPr>
            <a:spLocks noGrp="1"/>
          </p:cNvSpPr>
          <p:nvPr>
            <p:ph sz="quarter" idx="4"/>
          </p:nvPr>
        </p:nvSpPr>
        <p:spPr>
          <a:xfrm>
            <a:off x="4648203" y="2780181"/>
            <a:ext cx="3887391" cy="3036890"/>
          </a:xfrm>
        </p:spPr>
        <p:txBody>
          <a:bodyPr>
            <a:normAutofit/>
          </a:bodyPr>
          <a:lstStyle/>
          <a:p>
            <a:pPr>
              <a:buFont typeface="Wingdings" pitchFamily="2" charset="2"/>
              <a:buChar char="§"/>
            </a:pPr>
            <a:r>
              <a:rPr lang="fr-CA" sz="1800" u="sng">
                <a:latin typeface="Calibri" panose="020F0502020204030204" pitchFamily="34" charset="0"/>
                <a:cs typeface="Calibri" panose="020F0502020204030204" pitchFamily="34" charset="0"/>
              </a:rPr>
              <a:t>Les actions et les résultats sont les mêmes pour toutes les personnes</a:t>
            </a:r>
            <a:r>
              <a:rPr lang="fr-CA" sz="1800">
                <a:latin typeface="Calibri" panose="020F0502020204030204" pitchFamily="34" charset="0"/>
                <a:cs typeface="Calibri" panose="020F0502020204030204" pitchFamily="34" charset="0"/>
              </a:rPr>
              <a:t>. </a:t>
            </a:r>
            <a:br>
              <a:rPr lang="fr-CA" sz="1800">
                <a:latin typeface="Calibri" panose="020F0502020204030204" pitchFamily="34" charset="0"/>
                <a:cs typeface="Calibri" panose="020F0502020204030204" pitchFamily="34" charset="0"/>
              </a:rPr>
            </a:br>
            <a:endParaRPr lang="fr-CA" sz="1800">
              <a:latin typeface="Calibri" panose="020F0502020204030204" pitchFamily="34" charset="0"/>
              <a:cs typeface="Calibri" panose="020F0502020204030204" pitchFamily="34" charset="0"/>
            </a:endParaRPr>
          </a:p>
          <a:p>
            <a:pPr>
              <a:buFont typeface="Wingdings" pitchFamily="2" charset="2"/>
              <a:buChar char="§"/>
            </a:pPr>
            <a:r>
              <a:rPr lang="fr-CA" sz="1800">
                <a:latin typeface="Calibri" panose="020F0502020204030204" pitchFamily="34" charset="0"/>
                <a:cs typeface="Calibri" panose="020F0502020204030204" pitchFamily="34" charset="0"/>
              </a:rPr>
              <a:t>L’évaluation porte sur </a:t>
            </a:r>
            <a:r>
              <a:rPr lang="fr-CA" sz="1800" u="sng">
                <a:latin typeface="Calibri" panose="020F0502020204030204" pitchFamily="34" charset="0"/>
                <a:cs typeface="Calibri" panose="020F0502020204030204" pitchFamily="34" charset="0"/>
              </a:rPr>
              <a:t>les critères de performance à respecter.</a:t>
            </a:r>
            <a:endParaRPr lang="fr-CA" sz="1400"/>
          </a:p>
        </p:txBody>
      </p:sp>
    </p:spTree>
    <p:extLst>
      <p:ext uri="{BB962C8B-B14F-4D97-AF65-F5344CB8AC3E}">
        <p14:creationId xmlns:p14="http://schemas.microsoft.com/office/powerpoint/2010/main" val="99991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3529" y="556011"/>
            <a:ext cx="7886700" cy="504243"/>
          </a:xfrm>
        </p:spPr>
        <p:txBody>
          <a:bodyPr anchor="t">
            <a:noAutofit/>
          </a:bodyPr>
          <a:lstStyle/>
          <a:p>
            <a:pPr algn="l"/>
            <a:r>
              <a:rPr lang="fr-FR" sz="3200" b="1">
                <a:cs typeface="Arial" panose="020B0604020202020204" pitchFamily="34" charset="0"/>
              </a:rPr>
              <a:t>Éléments du projet de formation</a:t>
            </a:r>
            <a:endParaRPr lang="fr-FR" sz="3200" b="0">
              <a:cs typeface="Arial" panose="020B0604020202020204" pitchFamily="34" charset="0"/>
            </a:endParaRPr>
          </a:p>
        </p:txBody>
      </p:sp>
      <p:sp>
        <p:nvSpPr>
          <p:cNvPr id="2" name="Espace réservé du contenu 1">
            <a:extLst>
              <a:ext uri="{FF2B5EF4-FFF2-40B4-BE49-F238E27FC236}">
                <a16:creationId xmlns:a16="http://schemas.microsoft.com/office/drawing/2014/main" id="{2A252177-0D49-7D4D-9116-638DCC4F7200}"/>
              </a:ext>
            </a:extLst>
          </p:cNvPr>
          <p:cNvSpPr>
            <a:spLocks noGrp="1"/>
          </p:cNvSpPr>
          <p:nvPr>
            <p:ph idx="1"/>
          </p:nvPr>
        </p:nvSpPr>
        <p:spPr/>
        <p:txBody>
          <a:bodyPr/>
          <a:lstStyle/>
          <a:p>
            <a:pPr>
              <a:lnSpc>
                <a:spcPct val="150000"/>
              </a:lnSpc>
              <a:buFont typeface="Wingdings" pitchFamily="2" charset="2"/>
              <a:buChar char="§"/>
            </a:pPr>
            <a:r>
              <a:rPr lang="fr-CA">
                <a:latin typeface="Calibri" panose="020F0502020204030204" pitchFamily="34" charset="0"/>
                <a:cs typeface="Calibri" panose="020F0502020204030204" pitchFamily="34" charset="0"/>
              </a:rPr>
              <a:t>Présentation du projet de formation</a:t>
            </a:r>
          </a:p>
          <a:p>
            <a:pPr>
              <a:lnSpc>
                <a:spcPct val="150000"/>
              </a:lnSpc>
              <a:buFont typeface="Wingdings" pitchFamily="2" charset="2"/>
              <a:buChar char="§"/>
            </a:pPr>
            <a:r>
              <a:rPr lang="fr-CA">
                <a:latin typeface="Calibri" panose="020F0502020204030204" pitchFamily="34" charset="0"/>
                <a:cs typeface="Calibri" panose="020F0502020204030204" pitchFamily="34" charset="0"/>
              </a:rPr>
              <a:t>Buts du programme d’études</a:t>
            </a:r>
          </a:p>
          <a:p>
            <a:pPr>
              <a:lnSpc>
                <a:spcPct val="150000"/>
              </a:lnSpc>
              <a:buFont typeface="Wingdings" pitchFamily="2" charset="2"/>
              <a:buChar char="§"/>
            </a:pPr>
            <a:r>
              <a:rPr lang="fr-CA">
                <a:latin typeface="Calibri" panose="020F0502020204030204" pitchFamily="34" charset="0"/>
                <a:cs typeface="Calibri" panose="020F0502020204030204" pitchFamily="34" charset="0"/>
              </a:rPr>
              <a:t>Liste des compétences </a:t>
            </a:r>
          </a:p>
          <a:p>
            <a:pPr>
              <a:lnSpc>
                <a:spcPct val="150000"/>
              </a:lnSpc>
              <a:buFont typeface="Wingdings" pitchFamily="2" charset="2"/>
              <a:buChar char="§"/>
            </a:pPr>
            <a:r>
              <a:rPr lang="fr-CA">
                <a:latin typeface="Calibri" panose="020F0502020204030204" pitchFamily="34" charset="0"/>
                <a:cs typeface="Calibri" panose="020F0502020204030204" pitchFamily="34" charset="0"/>
              </a:rPr>
              <a:t>Matrice des compétences</a:t>
            </a:r>
          </a:p>
          <a:p>
            <a:pPr>
              <a:lnSpc>
                <a:spcPct val="150000"/>
              </a:lnSpc>
              <a:buFont typeface="Wingdings" pitchFamily="2" charset="2"/>
              <a:buChar char="§"/>
            </a:pPr>
            <a:r>
              <a:rPr lang="fr-CA">
                <a:latin typeface="Calibri" panose="020F0502020204030204" pitchFamily="34" charset="0"/>
                <a:cs typeface="Calibri" panose="020F0502020204030204" pitchFamily="34" charset="0"/>
              </a:rPr>
              <a:t>Table de correspondance</a:t>
            </a:r>
            <a:endParaRPr lang="fr-FR">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308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E1B6E-B0B8-A942-967A-DCE240748757}"/>
              </a:ext>
            </a:extLst>
          </p:cNvPr>
          <p:cNvSpPr>
            <a:spLocks noGrp="1"/>
          </p:cNvSpPr>
          <p:nvPr>
            <p:ph type="title"/>
          </p:nvPr>
        </p:nvSpPr>
        <p:spPr/>
        <p:txBody>
          <a:bodyPr>
            <a:normAutofit/>
          </a:bodyPr>
          <a:lstStyle/>
          <a:p>
            <a:r>
              <a:rPr lang="fr-FR" sz="3200"/>
              <a:t>Présentation du projet de formation</a:t>
            </a:r>
          </a:p>
        </p:txBody>
      </p:sp>
      <p:sp>
        <p:nvSpPr>
          <p:cNvPr id="3" name="Espace réservé du contenu 2">
            <a:extLst>
              <a:ext uri="{FF2B5EF4-FFF2-40B4-BE49-F238E27FC236}">
                <a16:creationId xmlns:a16="http://schemas.microsoft.com/office/drawing/2014/main" id="{4ABC19BA-72CD-CF41-9C38-6EFD813E2FAB}"/>
              </a:ext>
            </a:extLst>
          </p:cNvPr>
          <p:cNvSpPr>
            <a:spLocks noGrp="1"/>
          </p:cNvSpPr>
          <p:nvPr>
            <p:ph idx="1"/>
          </p:nvPr>
        </p:nvSpPr>
        <p:spPr/>
        <p:txBody>
          <a:bodyPr anchor="t"/>
          <a:lstStyle/>
          <a:p>
            <a:pPr marL="0" indent="0" algn="ctr">
              <a:buNone/>
            </a:pPr>
            <a:r>
              <a:rPr lang="fr-FR" u="sng"/>
              <a:t>Comptabilité</a:t>
            </a:r>
          </a:p>
          <a:p>
            <a:pPr marL="0" indent="0">
              <a:buNone/>
            </a:pPr>
            <a:endParaRPr lang="fr-FR"/>
          </a:p>
          <a:p>
            <a:pPr>
              <a:buFont typeface="Wingdings" pitchFamily="2" charset="2"/>
              <a:buChar char="§"/>
            </a:pPr>
            <a:r>
              <a:rPr lang="fr-FR"/>
              <a:t>Type de sanction :		Diplôme d’études 						professionnelles</a:t>
            </a:r>
          </a:p>
          <a:p>
            <a:pPr>
              <a:buFont typeface="Wingdings" pitchFamily="2" charset="2"/>
              <a:buChar char="§"/>
            </a:pPr>
            <a:r>
              <a:rPr lang="fr-FR"/>
              <a:t>Nombre d’unités :		90</a:t>
            </a:r>
          </a:p>
          <a:p>
            <a:pPr>
              <a:buFont typeface="Wingdings" pitchFamily="2" charset="2"/>
              <a:buChar char="§"/>
            </a:pPr>
            <a:r>
              <a:rPr lang="fr-FR"/>
              <a:t>Nombre de compétences :	21</a:t>
            </a:r>
          </a:p>
          <a:p>
            <a:pPr>
              <a:buFont typeface="Wingdings" pitchFamily="2" charset="2"/>
              <a:buChar char="§"/>
            </a:pPr>
            <a:r>
              <a:rPr lang="fr-FR"/>
              <a:t>Durée totale :			1350 heures</a:t>
            </a:r>
          </a:p>
          <a:p>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4" name="ZoneTexte 3">
            <a:extLst>
              <a:ext uri="{FF2B5EF4-FFF2-40B4-BE49-F238E27FC236}">
                <a16:creationId xmlns:a16="http://schemas.microsoft.com/office/drawing/2014/main" id="{67C6A05A-AEFF-EB49-8AB5-783BD4514792}"/>
              </a:ext>
            </a:extLst>
          </p:cNvPr>
          <p:cNvSpPr txBox="1"/>
          <p:nvPr/>
        </p:nvSpPr>
        <p:spPr>
          <a:xfrm>
            <a:off x="7940351" y="205273"/>
            <a:ext cx="1035698" cy="276999"/>
          </a:xfrm>
          <a:prstGeom prst="rect">
            <a:avLst/>
          </a:prstGeom>
          <a:noFill/>
        </p:spPr>
        <p:txBody>
          <a:bodyPr wrap="square" rtlCol="0">
            <a:spAutoFit/>
          </a:bodyPr>
          <a:lstStyle/>
          <a:p>
            <a:pPr algn="r"/>
            <a:r>
              <a:rPr lang="fr-FR" sz="1200"/>
              <a:t>Page 3</a:t>
            </a:r>
          </a:p>
        </p:txBody>
      </p:sp>
    </p:spTree>
    <p:extLst>
      <p:ext uri="{BB962C8B-B14F-4D97-AF65-F5344CB8AC3E}">
        <p14:creationId xmlns:p14="http://schemas.microsoft.com/office/powerpoint/2010/main" val="391852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1E8D0-717D-EF40-B1A0-F3C19C1146FE}"/>
              </a:ext>
            </a:extLst>
          </p:cNvPr>
          <p:cNvSpPr>
            <a:spLocks noGrp="1"/>
          </p:cNvSpPr>
          <p:nvPr>
            <p:ph type="title"/>
          </p:nvPr>
        </p:nvSpPr>
        <p:spPr/>
        <p:txBody>
          <a:bodyPr>
            <a:normAutofit/>
          </a:bodyPr>
          <a:lstStyle/>
          <a:p>
            <a:r>
              <a:rPr lang="fr-FR" sz="3200"/>
              <a:t>Buts du programme et les </a:t>
            </a:r>
            <a:r>
              <a:rPr lang="fr-CA" sz="3200"/>
              <a:t>buts généraux </a:t>
            </a:r>
            <a:br>
              <a:rPr lang="fr-CA" sz="3200"/>
            </a:br>
            <a:r>
              <a:rPr lang="fr-CA" sz="3200"/>
              <a:t>de la formation professionnelle </a:t>
            </a:r>
            <a:endParaRPr lang="fr-FR" sz="3200">
              <a:ea typeface="Calibri Light"/>
              <a:cs typeface="Calibri Light"/>
            </a:endParaRPr>
          </a:p>
        </p:txBody>
      </p:sp>
      <p:sp>
        <p:nvSpPr>
          <p:cNvPr id="4" name="Espace réservé du contenu 3">
            <a:extLst>
              <a:ext uri="{FF2B5EF4-FFF2-40B4-BE49-F238E27FC236}">
                <a16:creationId xmlns:a16="http://schemas.microsoft.com/office/drawing/2014/main" id="{FCCD55DF-A15C-3242-94C8-479E4DCCF30A}"/>
              </a:ext>
            </a:extLst>
          </p:cNvPr>
          <p:cNvSpPr>
            <a:spLocks noGrp="1"/>
          </p:cNvSpPr>
          <p:nvPr>
            <p:ph idx="1"/>
          </p:nvPr>
        </p:nvSpPr>
        <p:spPr>
          <a:xfrm>
            <a:off x="628650" y="1720057"/>
            <a:ext cx="7886700" cy="4211820"/>
          </a:xfrm>
        </p:spPr>
        <p:txBody>
          <a:bodyPr>
            <a:normAutofit/>
          </a:bodyPr>
          <a:lstStyle/>
          <a:p>
            <a:pPr>
              <a:buFont typeface="Wingdings" pitchFamily="2" charset="2"/>
              <a:buChar char="§"/>
            </a:pPr>
            <a:r>
              <a:rPr lang="fr-CA" sz="2000"/>
              <a:t>Adjointe et adjoint à la comptabilité</a:t>
            </a:r>
          </a:p>
          <a:p>
            <a:pPr>
              <a:buFont typeface="Wingdings" pitchFamily="2" charset="2"/>
              <a:buChar char="§"/>
            </a:pPr>
            <a:r>
              <a:rPr lang="fr-CA" sz="2000"/>
              <a:t>Tous les secteurs d’activité tant au privé, au public qu’au parapublic ainsi que dans tous les types d’organisations, quelle que soit leur taille </a:t>
            </a:r>
          </a:p>
          <a:p>
            <a:pPr>
              <a:buFont typeface="Wingdings" pitchFamily="2" charset="2"/>
              <a:buChar char="§"/>
            </a:pPr>
            <a:r>
              <a:rPr lang="fr-CA" sz="2000"/>
              <a:t>Tâches:</a:t>
            </a:r>
          </a:p>
          <a:p>
            <a:pPr lvl="1">
              <a:buFont typeface="Wingdings" pitchFamily="2" charset="2"/>
              <a:buChar char="§"/>
            </a:pPr>
            <a:r>
              <a:rPr lang="fr-CA" sz="1400">
                <a:effectLst/>
                <a:latin typeface="Calibri" panose="020F0502020204030204" pitchFamily="34" charset="0"/>
                <a:ea typeface="Times New Roman" panose="02020603050405020304" pitchFamily="18" charset="0"/>
                <a:cs typeface="Calibri" panose="020F0502020204030204" pitchFamily="34" charset="0"/>
              </a:rPr>
              <a:t>Traitement des comptes fournisseurs, des comptes clients et des paies; </a:t>
            </a:r>
          </a:p>
          <a:p>
            <a:pPr lvl="1">
              <a:buFont typeface="Wingdings" pitchFamily="2" charset="2"/>
              <a:buChar char="§"/>
            </a:pPr>
            <a:r>
              <a:rPr lang="fr-CA" sz="1400">
                <a:latin typeface="Calibri" panose="020F0502020204030204" pitchFamily="34" charset="0"/>
                <a:ea typeface="Times New Roman" panose="02020603050405020304" pitchFamily="18" charset="0"/>
                <a:cs typeface="Calibri" panose="020F0502020204030204" pitchFamily="34" charset="0"/>
              </a:rPr>
              <a:t>P</a:t>
            </a:r>
            <a:r>
              <a:rPr lang="fr-CA" sz="1400">
                <a:effectLst/>
                <a:latin typeface="Calibri" panose="020F0502020204030204" pitchFamily="34" charset="0"/>
                <a:ea typeface="Times New Roman" panose="02020603050405020304" pitchFamily="18" charset="0"/>
                <a:cs typeface="Calibri" panose="020F0502020204030204" pitchFamily="34" charset="0"/>
              </a:rPr>
              <a:t>réparation de déclaration de revenus;</a:t>
            </a:r>
          </a:p>
          <a:p>
            <a:pPr lvl="1">
              <a:buFont typeface="Wingdings" pitchFamily="2" charset="2"/>
              <a:buChar char="§"/>
            </a:pPr>
            <a:r>
              <a:rPr lang="fr-CA" sz="1400">
                <a:latin typeface="Calibri" panose="020F0502020204030204" pitchFamily="34" charset="0"/>
                <a:cs typeface="Calibri" panose="020F0502020204030204" pitchFamily="34" charset="0"/>
              </a:rPr>
              <a:t>Configuration des paramètres d’un logiciel comptable;</a:t>
            </a:r>
          </a:p>
          <a:p>
            <a:pPr lvl="1">
              <a:buFont typeface="Wingdings" pitchFamily="2" charset="2"/>
              <a:buChar char="§"/>
            </a:pPr>
            <a:r>
              <a:rPr lang="fr-CA" sz="1400">
                <a:latin typeface="Calibri" panose="020F0502020204030204" pitchFamily="34" charset="0"/>
                <a:cs typeface="Calibri" panose="020F0502020204030204" pitchFamily="34" charset="0"/>
              </a:rPr>
              <a:t>Réalisation des activités de fins de mois et de fin d’année financière;</a:t>
            </a:r>
          </a:p>
          <a:p>
            <a:pPr lvl="1">
              <a:buFont typeface="Wingdings" pitchFamily="2" charset="2"/>
              <a:buChar char="§"/>
            </a:pPr>
            <a:r>
              <a:rPr lang="fr-CA" sz="1400">
                <a:latin typeface="Calibri" panose="020F0502020204030204" pitchFamily="34" charset="0"/>
                <a:cs typeface="Calibri" panose="020F0502020204030204" pitchFamily="34" charset="0"/>
              </a:rPr>
              <a:t>Offre de services comptables.</a:t>
            </a:r>
          </a:p>
          <a:p>
            <a:pPr>
              <a:buFont typeface="Wingdings" pitchFamily="2" charset="2"/>
              <a:buChar char="§"/>
            </a:pPr>
            <a:r>
              <a:rPr lang="fr-CA" sz="2000"/>
              <a:t>Utilisation d’outils technologiques</a:t>
            </a:r>
          </a:p>
          <a:p>
            <a:pPr>
              <a:buFont typeface="Wingdings" pitchFamily="2" charset="2"/>
              <a:buChar char="§"/>
            </a:pPr>
            <a:r>
              <a:rPr lang="fr-CA" sz="2000"/>
              <a:t>Interactions et attitudes professionnelles</a:t>
            </a:r>
          </a:p>
          <a:p>
            <a:pPr>
              <a:buFont typeface="Wingdings" pitchFamily="2" charset="2"/>
              <a:buChar char="§"/>
            </a:pPr>
            <a:r>
              <a:rPr lang="fr-CA" sz="2000"/>
              <a:t>Respect des lois, des procédures, des principes et des normes comptables </a:t>
            </a:r>
          </a:p>
        </p:txBody>
      </p:sp>
      <p:sp>
        <p:nvSpPr>
          <p:cNvPr id="5" name="ZoneTexte 4">
            <a:extLst>
              <a:ext uri="{FF2B5EF4-FFF2-40B4-BE49-F238E27FC236}">
                <a16:creationId xmlns:a16="http://schemas.microsoft.com/office/drawing/2014/main" id="{6B0A0E26-B2AF-624A-B4B9-848F90D2857A}"/>
              </a:ext>
            </a:extLst>
          </p:cNvPr>
          <p:cNvSpPr txBox="1"/>
          <p:nvPr/>
        </p:nvSpPr>
        <p:spPr>
          <a:xfrm>
            <a:off x="7940351" y="205273"/>
            <a:ext cx="1035698" cy="276999"/>
          </a:xfrm>
          <a:prstGeom prst="rect">
            <a:avLst/>
          </a:prstGeom>
          <a:noFill/>
        </p:spPr>
        <p:txBody>
          <a:bodyPr wrap="square" rtlCol="0">
            <a:spAutoFit/>
          </a:bodyPr>
          <a:lstStyle/>
          <a:p>
            <a:pPr algn="r"/>
            <a:r>
              <a:rPr lang="fr-FR" sz="1200"/>
              <a:t>Page 5</a:t>
            </a:r>
          </a:p>
        </p:txBody>
      </p:sp>
    </p:spTree>
    <p:extLst>
      <p:ext uri="{BB962C8B-B14F-4D97-AF65-F5344CB8AC3E}">
        <p14:creationId xmlns:p14="http://schemas.microsoft.com/office/powerpoint/2010/main" val="186975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D1E8D0-717D-EF40-B1A0-F3C19C1146FE}"/>
              </a:ext>
            </a:extLst>
          </p:cNvPr>
          <p:cNvSpPr>
            <a:spLocks noGrp="1"/>
          </p:cNvSpPr>
          <p:nvPr>
            <p:ph type="title"/>
          </p:nvPr>
        </p:nvSpPr>
        <p:spPr/>
        <p:txBody>
          <a:bodyPr>
            <a:normAutofit/>
          </a:bodyPr>
          <a:lstStyle/>
          <a:p>
            <a:r>
              <a:rPr lang="fr-FR" sz="3200"/>
              <a:t>Buts du programme et les </a:t>
            </a:r>
            <a:r>
              <a:rPr lang="fr-CA" sz="3200"/>
              <a:t>buts généraux </a:t>
            </a:r>
            <a:br>
              <a:rPr lang="fr-CA" sz="3200"/>
            </a:br>
            <a:r>
              <a:rPr lang="fr-CA" sz="3200"/>
              <a:t>de la formation professionnelle </a:t>
            </a:r>
            <a:endParaRPr lang="fr-FR" sz="3200"/>
          </a:p>
        </p:txBody>
      </p:sp>
      <p:sp>
        <p:nvSpPr>
          <p:cNvPr id="4" name="Espace réservé du contenu 3">
            <a:extLst>
              <a:ext uri="{FF2B5EF4-FFF2-40B4-BE49-F238E27FC236}">
                <a16:creationId xmlns:a16="http://schemas.microsoft.com/office/drawing/2014/main" id="{FCCD55DF-A15C-3242-94C8-479E4DCCF30A}"/>
              </a:ext>
            </a:extLst>
          </p:cNvPr>
          <p:cNvSpPr>
            <a:spLocks noGrp="1"/>
          </p:cNvSpPr>
          <p:nvPr>
            <p:ph idx="1"/>
          </p:nvPr>
        </p:nvSpPr>
        <p:spPr>
          <a:xfrm>
            <a:off x="628650" y="1509041"/>
            <a:ext cx="7886700" cy="4695415"/>
          </a:xfrm>
        </p:spPr>
        <p:txBody>
          <a:bodyPr>
            <a:normAutofit/>
          </a:bodyPr>
          <a:lstStyle/>
          <a:p>
            <a:pPr marL="0" indent="0">
              <a:buNone/>
            </a:pPr>
            <a:endParaRPr lang="fr-CA"/>
          </a:p>
          <a:p>
            <a:pPr marL="0" indent="0">
              <a:buNone/>
            </a:pPr>
            <a:r>
              <a:rPr lang="fr-CA" sz="1800" b="1">
                <a:latin typeface="Calibri" panose="020F0502020204030204" pitchFamily="34" charset="0"/>
                <a:cs typeface="Calibri" panose="020F0502020204030204" pitchFamily="34" charset="0"/>
              </a:rPr>
              <a:t>Buts généraux de la formation professionnelle :</a:t>
            </a:r>
          </a:p>
          <a:p>
            <a:pPr marL="0" indent="0">
              <a:buNone/>
            </a:pPr>
            <a:endParaRPr lang="fr-CA" sz="1800" b="1">
              <a:latin typeface="Calibri" panose="020F0502020204030204" pitchFamily="34" charset="0"/>
              <a:cs typeface="Calibri" panose="020F0502020204030204" pitchFamily="34" charset="0"/>
            </a:endParaRPr>
          </a:p>
          <a:p>
            <a:pPr marL="514350" indent="-514350">
              <a:buFont typeface="+mj-lt"/>
              <a:buAutoNum type="arabicPeriod"/>
            </a:pPr>
            <a:r>
              <a:rPr lang="fr-CA" sz="1800">
                <a:latin typeface="Calibri" panose="020F0502020204030204" pitchFamily="34" charset="0"/>
                <a:cs typeface="Calibri" panose="020F0502020204030204" pitchFamily="34" charset="0"/>
              </a:rPr>
              <a:t>Rendre la personne efficace dans l’exercice d’une profession ;</a:t>
            </a:r>
          </a:p>
          <a:p>
            <a:pPr marL="514350" indent="-514350">
              <a:buFont typeface="+mj-lt"/>
              <a:buAutoNum type="arabicPeriod"/>
            </a:pPr>
            <a:r>
              <a:rPr lang="fr-CA" sz="1800">
                <a:latin typeface="Calibri" panose="020F0502020204030204" pitchFamily="34" charset="0"/>
                <a:cs typeface="Calibri" panose="020F0502020204030204" pitchFamily="34" charset="0"/>
              </a:rPr>
              <a:t>Favoriser l’intégration de la personne à la vie professionnelle ;</a:t>
            </a:r>
          </a:p>
          <a:p>
            <a:pPr marL="514350" indent="-514350">
              <a:buFont typeface="+mj-lt"/>
              <a:buAutoNum type="arabicPeriod"/>
            </a:pPr>
            <a:r>
              <a:rPr lang="fr-CA" sz="1800">
                <a:latin typeface="Calibri" panose="020F0502020204030204" pitchFamily="34" charset="0"/>
                <a:cs typeface="Calibri" panose="020F0502020204030204" pitchFamily="34" charset="0"/>
              </a:rPr>
              <a:t>Favoriser l’évolution de la personne et l’approfondissement de savoirs professionnels ;</a:t>
            </a:r>
          </a:p>
          <a:p>
            <a:pPr marL="514350" indent="-514350">
              <a:buFont typeface="+mj-lt"/>
              <a:buAutoNum type="arabicPeriod"/>
            </a:pPr>
            <a:r>
              <a:rPr lang="fr-CA" sz="1800">
                <a:latin typeface="Calibri" panose="020F0502020204030204" pitchFamily="34" charset="0"/>
                <a:cs typeface="Calibri" panose="020F0502020204030204" pitchFamily="34" charset="0"/>
              </a:rPr>
              <a:t>Assurer la mobilité professionnelle de la personne.</a:t>
            </a:r>
          </a:p>
          <a:p>
            <a:endParaRPr lang="fr-FR"/>
          </a:p>
        </p:txBody>
      </p:sp>
      <p:sp>
        <p:nvSpPr>
          <p:cNvPr id="5" name="ZoneTexte 4">
            <a:extLst>
              <a:ext uri="{FF2B5EF4-FFF2-40B4-BE49-F238E27FC236}">
                <a16:creationId xmlns:a16="http://schemas.microsoft.com/office/drawing/2014/main" id="{30C15252-44DC-CC40-B302-C60E210CF88C}"/>
              </a:ext>
            </a:extLst>
          </p:cNvPr>
          <p:cNvSpPr txBox="1"/>
          <p:nvPr/>
        </p:nvSpPr>
        <p:spPr>
          <a:xfrm>
            <a:off x="7940351" y="205273"/>
            <a:ext cx="1035698" cy="276999"/>
          </a:xfrm>
          <a:prstGeom prst="rect">
            <a:avLst/>
          </a:prstGeom>
          <a:noFill/>
        </p:spPr>
        <p:txBody>
          <a:bodyPr wrap="square" rtlCol="0">
            <a:spAutoFit/>
          </a:bodyPr>
          <a:lstStyle/>
          <a:p>
            <a:pPr algn="r"/>
            <a:r>
              <a:rPr lang="fr-FR" sz="1200"/>
              <a:t>Page 6</a:t>
            </a:r>
          </a:p>
        </p:txBody>
      </p:sp>
    </p:spTree>
    <p:extLst>
      <p:ext uri="{BB962C8B-B14F-4D97-AF65-F5344CB8AC3E}">
        <p14:creationId xmlns:p14="http://schemas.microsoft.com/office/powerpoint/2010/main" val="3749404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145B1-C61F-F147-A236-DDEEA5DD35C1}"/>
              </a:ext>
            </a:extLst>
          </p:cNvPr>
          <p:cNvSpPr>
            <a:spLocks noGrp="1"/>
          </p:cNvSpPr>
          <p:nvPr>
            <p:ph type="title"/>
          </p:nvPr>
        </p:nvSpPr>
        <p:spPr/>
        <p:txBody>
          <a:bodyPr/>
          <a:lstStyle/>
          <a:p>
            <a:r>
              <a:rPr lang="fr-FR"/>
              <a:t>Liste des compétences</a:t>
            </a:r>
          </a:p>
        </p:txBody>
      </p:sp>
      <p:sp>
        <p:nvSpPr>
          <p:cNvPr id="3" name="Espace réservé du contenu 2">
            <a:extLst>
              <a:ext uri="{FF2B5EF4-FFF2-40B4-BE49-F238E27FC236}">
                <a16:creationId xmlns:a16="http://schemas.microsoft.com/office/drawing/2014/main" id="{57C183E4-E026-2B48-95B6-8BBE0A6389ED}"/>
              </a:ext>
            </a:extLst>
          </p:cNvPr>
          <p:cNvSpPr>
            <a:spLocks noGrp="1"/>
          </p:cNvSpPr>
          <p:nvPr>
            <p:ph sz="half" idx="1"/>
          </p:nvPr>
        </p:nvSpPr>
        <p:spPr>
          <a:xfrm>
            <a:off x="628650" y="1420317"/>
            <a:ext cx="3886200" cy="4174148"/>
          </a:xfrm>
        </p:spPr>
        <p:txBody>
          <a:bodyPr vert="horz" lIns="91440" tIns="45720" rIns="91440" bIns="45720" rtlCol="0" anchor="t">
            <a:normAutofit fontScale="32500" lnSpcReduction="20000"/>
          </a:bodyPr>
          <a:lstStyle/>
          <a:p>
            <a:pPr marL="514350" indent="-514350">
              <a:buFont typeface="+mj-lt"/>
              <a:buAutoNum type="arabicPeriod"/>
            </a:pPr>
            <a:r>
              <a:rPr lang="fr-CA" sz="4300"/>
              <a:t>Se situer au regard du métier et de la formation (G)</a:t>
            </a:r>
          </a:p>
          <a:p>
            <a:pPr marL="514350" indent="-514350">
              <a:buFont typeface="+mj-lt"/>
              <a:buAutoNum type="arabicPeriod"/>
            </a:pPr>
            <a:r>
              <a:rPr lang="fr-CA" sz="4300"/>
              <a:t>Organiser des pièces justificatives (G) </a:t>
            </a:r>
          </a:p>
          <a:p>
            <a:pPr marL="514350" indent="-514350">
              <a:buFont typeface="+mj-lt"/>
              <a:buAutoNum type="arabicPeriod"/>
            </a:pPr>
            <a:r>
              <a:rPr lang="fr-CA" sz="4300"/>
              <a:t>Représenter des données comptables dans un tableur (G) </a:t>
            </a:r>
          </a:p>
          <a:p>
            <a:pPr marL="514350" indent="-514350">
              <a:buFont typeface="+mj-lt"/>
              <a:buAutoNum type="arabicPeriod"/>
            </a:pPr>
            <a:r>
              <a:rPr lang="fr-CA" sz="4300"/>
              <a:t>Produire des données comptables dans un tableur (G)</a:t>
            </a:r>
          </a:p>
          <a:p>
            <a:pPr marL="514350" indent="-514350">
              <a:buFont typeface="+mj-lt"/>
              <a:buAutoNum type="arabicPeriod"/>
            </a:pPr>
            <a:r>
              <a:rPr lang="fr-CA" sz="4300"/>
              <a:t>Comptabiliser des pièces justificatives (G) </a:t>
            </a:r>
          </a:p>
          <a:p>
            <a:pPr marL="514350" indent="-514350">
              <a:buFont typeface="+mj-lt"/>
              <a:buAutoNum type="arabicPeriod"/>
            </a:pPr>
            <a:r>
              <a:rPr lang="fr-CA" sz="4300"/>
              <a:t>Comptabiliser des écritures dans un logiciel comptable (G) </a:t>
            </a:r>
          </a:p>
          <a:p>
            <a:pPr marL="514350" indent="-514350">
              <a:buFont typeface="+mj-lt"/>
              <a:buAutoNum type="arabicPeriod"/>
            </a:pPr>
            <a:r>
              <a:rPr lang="fr-CA" sz="4300"/>
              <a:t>Communiquer à l’écrit en contexte de comptabilité (G) </a:t>
            </a:r>
          </a:p>
          <a:p>
            <a:pPr marL="514350" indent="-514350">
              <a:buFont typeface="+mj-lt"/>
              <a:buAutoNum type="arabicPeriod"/>
            </a:pPr>
            <a:r>
              <a:rPr lang="fr-CA" sz="4300"/>
              <a:t>Interagir en contexte professionnel (G)</a:t>
            </a:r>
          </a:p>
          <a:p>
            <a:pPr marL="514350" indent="-514350">
              <a:buFont typeface="+mj-lt"/>
              <a:buAutoNum type="arabicPeriod"/>
            </a:pPr>
            <a:r>
              <a:rPr lang="fr-CA" sz="4300"/>
              <a:t>Effectuer en anglais des activités liées à la comptabilité (G) </a:t>
            </a:r>
          </a:p>
          <a:p>
            <a:pPr marL="514350" indent="-514350">
              <a:buFont typeface="+mj-lt"/>
              <a:buAutoNum type="arabicPeriod"/>
            </a:pPr>
            <a:r>
              <a:rPr lang="fr-CA" sz="4300"/>
              <a:t>Traiter les comptes de fournisseurs ou de sous-traitants (P) </a:t>
            </a:r>
          </a:p>
          <a:p>
            <a:pPr marL="514350" indent="-514350">
              <a:buFont typeface="+mj-lt"/>
              <a:buAutoNum type="arabicPeriod"/>
            </a:pPr>
            <a:r>
              <a:rPr lang="fr-CA" sz="4300"/>
              <a:t>Traiter les comptes clients (P)</a:t>
            </a:r>
            <a:endParaRPr lang="fr-CA" sz="3700"/>
          </a:p>
          <a:p>
            <a:pPr marL="514350" indent="-514350">
              <a:buFont typeface="+mj-lt"/>
              <a:buAutoNum type="arabicPeriod"/>
            </a:pPr>
            <a:endParaRPr lang="fr-CA" sz="3100"/>
          </a:p>
          <a:p>
            <a:pPr marL="514350" indent="-514350">
              <a:buFont typeface="+mj-lt"/>
              <a:buAutoNum type="arabicPeriod"/>
            </a:pPr>
            <a:endParaRPr lang="fr-FR"/>
          </a:p>
        </p:txBody>
      </p:sp>
      <p:sp>
        <p:nvSpPr>
          <p:cNvPr id="10" name="Espace réservé du contenu 9">
            <a:extLst>
              <a:ext uri="{FF2B5EF4-FFF2-40B4-BE49-F238E27FC236}">
                <a16:creationId xmlns:a16="http://schemas.microsoft.com/office/drawing/2014/main" id="{2112A2FC-541C-B748-AAC8-09022F18F7A6}"/>
              </a:ext>
            </a:extLst>
          </p:cNvPr>
          <p:cNvSpPr>
            <a:spLocks noGrp="1"/>
          </p:cNvSpPr>
          <p:nvPr>
            <p:ph sz="half" idx="2"/>
          </p:nvPr>
        </p:nvSpPr>
        <p:spPr>
          <a:xfrm>
            <a:off x="4629150" y="1420317"/>
            <a:ext cx="3886200" cy="4174148"/>
          </a:xfrm>
        </p:spPr>
        <p:txBody>
          <a:bodyPr>
            <a:normAutofit fontScale="32500" lnSpcReduction="20000"/>
          </a:bodyPr>
          <a:lstStyle/>
          <a:p>
            <a:pPr marL="514350" indent="-514350">
              <a:buFont typeface="+mj-lt"/>
              <a:buAutoNum type="arabicPeriod" startAt="12"/>
            </a:pPr>
            <a:r>
              <a:rPr lang="fr-CA" sz="4300"/>
              <a:t>Traiter les dossiers du personnel (P)</a:t>
            </a:r>
          </a:p>
          <a:p>
            <a:pPr marL="514350" indent="-514350">
              <a:buFont typeface="+mj-lt"/>
              <a:buAutoNum type="arabicPeriod" startAt="12"/>
            </a:pPr>
            <a:r>
              <a:rPr lang="fr-CA" sz="4300"/>
              <a:t>Traiter les paies (P) </a:t>
            </a:r>
          </a:p>
          <a:p>
            <a:pPr marL="514350" indent="-514350">
              <a:buFont typeface="+mj-lt"/>
              <a:buAutoNum type="arabicPeriod" startAt="12"/>
            </a:pPr>
            <a:r>
              <a:rPr lang="fr-CA" sz="4300"/>
              <a:t>Produire des déclarations de revenus pour des contribuables (P) </a:t>
            </a:r>
          </a:p>
          <a:p>
            <a:pPr marL="514350" indent="-514350">
              <a:buFont typeface="+mj-lt"/>
              <a:buAutoNum type="arabicPeriod" startAt="12"/>
            </a:pPr>
            <a:r>
              <a:rPr lang="fr-CA" sz="4300"/>
              <a:t>Configurer les paramètres d'un logiciel comptable pour l’implantation d’une entreprise (P) </a:t>
            </a:r>
          </a:p>
          <a:p>
            <a:pPr marL="514350" indent="-514350">
              <a:buFont typeface="+mj-lt"/>
              <a:buAutoNum type="arabicPeriod" startAt="12"/>
            </a:pPr>
            <a:r>
              <a:rPr lang="fr-CA" sz="4300"/>
              <a:t>Traiter les transactions liées aux stocks et aux immobilisations (G) </a:t>
            </a:r>
          </a:p>
          <a:p>
            <a:pPr marL="514350" indent="-514350">
              <a:buFont typeface="+mj-lt"/>
              <a:buAutoNum type="arabicPeriod" startAt="12"/>
            </a:pPr>
            <a:r>
              <a:rPr lang="fr-CA" sz="4300"/>
              <a:t>Réaliser des activités de fin de mois dans un logiciel comptable (P) </a:t>
            </a:r>
          </a:p>
          <a:p>
            <a:pPr marL="514350" indent="-514350">
              <a:buFont typeface="+mj-lt"/>
              <a:buAutoNum type="arabicPeriod" startAt="12"/>
            </a:pPr>
            <a:r>
              <a:rPr lang="fr-CA" sz="4300"/>
              <a:t>Calculer des marges bénéficiaires (G) </a:t>
            </a:r>
          </a:p>
          <a:p>
            <a:pPr marL="514350" indent="-514350">
              <a:buFont typeface="+mj-lt"/>
              <a:buAutoNum type="arabicPeriod" startAt="12"/>
            </a:pPr>
            <a:r>
              <a:rPr lang="fr-CA" sz="4300"/>
              <a:t>Réaliser des activités de fin d'année financière dans un logiciel comptable (P) </a:t>
            </a:r>
          </a:p>
          <a:p>
            <a:pPr marL="514350" indent="-514350">
              <a:buFont typeface="+mj-lt"/>
              <a:buAutoNum type="arabicPeriod" startAt="12"/>
            </a:pPr>
            <a:r>
              <a:rPr lang="fr-CA" sz="4300"/>
              <a:t>Offrir des services comptables (P)</a:t>
            </a:r>
          </a:p>
          <a:p>
            <a:pPr marL="514350" indent="-514350">
              <a:buFont typeface="+mj-lt"/>
              <a:buAutoNum type="arabicPeriod" startAt="12"/>
            </a:pPr>
            <a:r>
              <a:rPr lang="fr-CA" sz="4300"/>
              <a:t>S’intégrer au milieu de travail (P) </a:t>
            </a:r>
          </a:p>
          <a:p>
            <a:pPr marL="0" indent="0">
              <a:buNone/>
            </a:pPr>
            <a:endParaRPr lang="fr-FR"/>
          </a:p>
        </p:txBody>
      </p:sp>
      <p:sp>
        <p:nvSpPr>
          <p:cNvPr id="5" name="ZoneTexte 4">
            <a:extLst>
              <a:ext uri="{FF2B5EF4-FFF2-40B4-BE49-F238E27FC236}">
                <a16:creationId xmlns:a16="http://schemas.microsoft.com/office/drawing/2014/main" id="{9BF803F4-1887-C64C-9A36-33E80E1C86A4}"/>
              </a:ext>
            </a:extLst>
          </p:cNvPr>
          <p:cNvSpPr txBox="1"/>
          <p:nvPr/>
        </p:nvSpPr>
        <p:spPr>
          <a:xfrm>
            <a:off x="7940351" y="205273"/>
            <a:ext cx="1035698" cy="276999"/>
          </a:xfrm>
          <a:prstGeom prst="rect">
            <a:avLst/>
          </a:prstGeom>
          <a:noFill/>
        </p:spPr>
        <p:txBody>
          <a:bodyPr wrap="square" rtlCol="0">
            <a:spAutoFit/>
          </a:bodyPr>
          <a:lstStyle/>
          <a:p>
            <a:pPr algn="r"/>
            <a:r>
              <a:rPr lang="fr-FR" sz="1200"/>
              <a:t>Page 7</a:t>
            </a:r>
          </a:p>
        </p:txBody>
      </p:sp>
    </p:spTree>
    <p:extLst>
      <p:ext uri="{BB962C8B-B14F-4D97-AF65-F5344CB8AC3E}">
        <p14:creationId xmlns:p14="http://schemas.microsoft.com/office/powerpoint/2010/main" val="203814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EA15EF0A-1A5F-1658-F7DC-822095B2BFA4}"/>
              </a:ext>
            </a:extLst>
          </p:cNvPr>
          <p:cNvGraphicFramePr>
            <a:graphicFrameLocks noChangeAspect="1"/>
          </p:cNvGraphicFramePr>
          <p:nvPr>
            <p:extLst>
              <p:ext uri="{D42A27DB-BD31-4B8C-83A1-F6EECF244321}">
                <p14:modId xmlns:p14="http://schemas.microsoft.com/office/powerpoint/2010/main" val="2133064092"/>
              </p:ext>
            </p:extLst>
          </p:nvPr>
        </p:nvGraphicFramePr>
        <p:xfrm>
          <a:off x="628650" y="356839"/>
          <a:ext cx="7768218" cy="5384800"/>
        </p:xfrm>
        <a:graphic>
          <a:graphicData uri="http://schemas.openxmlformats.org/presentationml/2006/ole">
            <mc:AlternateContent xmlns:mc="http://schemas.openxmlformats.org/markup-compatibility/2006">
              <mc:Choice xmlns:v="urn:schemas-microsoft-com:vml" Requires="v">
                <p:oleObj name="Feuille de calcul" r:id="rId2" imgW="7213600" imgH="7569200" progId="Excel.Sheet.8">
                  <p:embed/>
                </p:oleObj>
              </mc:Choice>
              <mc:Fallback>
                <p:oleObj name="Feuille de calcul" r:id="rId2" imgW="7213600" imgH="7569200" progId="Excel.Sheet.8">
                  <p:embed/>
                  <p:pic>
                    <p:nvPicPr>
                      <p:cNvPr id="2" name="Objet 1">
                        <a:extLst>
                          <a:ext uri="{FF2B5EF4-FFF2-40B4-BE49-F238E27FC236}">
                            <a16:creationId xmlns:a16="http://schemas.microsoft.com/office/drawing/2014/main" id="{EA15EF0A-1A5F-1658-F7DC-822095B2B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56839"/>
                        <a:ext cx="7768218" cy="5384800"/>
                      </a:xfrm>
                      <a:prstGeom prst="rect">
                        <a:avLst/>
                      </a:prstGeom>
                      <a:noFill/>
                    </p:spPr>
                  </p:pic>
                </p:oleObj>
              </mc:Fallback>
            </mc:AlternateContent>
          </a:graphicData>
        </a:graphic>
      </p:graphicFrame>
    </p:spTree>
    <p:extLst>
      <p:ext uri="{BB962C8B-B14F-4D97-AF65-F5344CB8AC3E}">
        <p14:creationId xmlns:p14="http://schemas.microsoft.com/office/powerpoint/2010/main" val="279712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 name="Titre 38">
            <a:extLst>
              <a:ext uri="{FF2B5EF4-FFF2-40B4-BE49-F238E27FC236}">
                <a16:creationId xmlns:a16="http://schemas.microsoft.com/office/drawing/2014/main" id="{0A526FF7-DDA7-E94C-B7A9-7CB0724CC2A7}"/>
              </a:ext>
            </a:extLst>
          </p:cNvPr>
          <p:cNvSpPr>
            <a:spLocks noGrp="1"/>
          </p:cNvSpPr>
          <p:nvPr>
            <p:ph type="title"/>
          </p:nvPr>
        </p:nvSpPr>
        <p:spPr/>
        <p:txBody>
          <a:bodyPr/>
          <a:lstStyle/>
          <a:p>
            <a:r>
              <a:rPr lang="fr-FR"/>
              <a:t>Informations dans la table de correspondance</a:t>
            </a:r>
          </a:p>
        </p:txBody>
      </p:sp>
      <p:sp>
        <p:nvSpPr>
          <p:cNvPr id="42" name="Rectangle 41">
            <a:extLst>
              <a:ext uri="{FF2B5EF4-FFF2-40B4-BE49-F238E27FC236}">
                <a16:creationId xmlns:a16="http://schemas.microsoft.com/office/drawing/2014/main" id="{4BF64511-B8CD-FB44-AC9B-723DDD9D886A}"/>
              </a:ext>
            </a:extLst>
          </p:cNvPr>
          <p:cNvSpPr/>
          <p:nvPr/>
        </p:nvSpPr>
        <p:spPr>
          <a:xfrm>
            <a:off x="6998256" y="1453549"/>
            <a:ext cx="1334276" cy="307777"/>
          </a:xfrm>
          <a:prstGeom prst="rect">
            <a:avLst/>
          </a:prstGeom>
        </p:spPr>
        <p:txBody>
          <a:bodyPr wrap="none">
            <a:spAutoFit/>
          </a:bodyPr>
          <a:lstStyle/>
          <a:p>
            <a:r>
              <a:rPr lang="fr-CA" sz="1400">
                <a:solidFill>
                  <a:srgbClr val="2D2E83"/>
                </a:solidFill>
              </a:rPr>
              <a:t>Durée suggérée</a:t>
            </a:r>
          </a:p>
        </p:txBody>
      </p:sp>
      <p:cxnSp>
        <p:nvCxnSpPr>
          <p:cNvPr id="44" name="Connecteur droit avec flèche 43">
            <a:extLst>
              <a:ext uri="{FF2B5EF4-FFF2-40B4-BE49-F238E27FC236}">
                <a16:creationId xmlns:a16="http://schemas.microsoft.com/office/drawing/2014/main" id="{DC85661A-6B6E-C840-8777-2382444494CB}"/>
              </a:ext>
            </a:extLst>
          </p:cNvPr>
          <p:cNvCxnSpPr>
            <a:cxnSpLocks/>
          </p:cNvCxnSpPr>
          <p:nvPr/>
        </p:nvCxnSpPr>
        <p:spPr>
          <a:xfrm>
            <a:off x="6346980" y="1618645"/>
            <a:ext cx="605231" cy="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5" name="Rectangle 44">
            <a:extLst>
              <a:ext uri="{FF2B5EF4-FFF2-40B4-BE49-F238E27FC236}">
                <a16:creationId xmlns:a16="http://schemas.microsoft.com/office/drawing/2014/main" id="{4461F4B8-2418-2244-BACB-EAEBB3BE3403}"/>
              </a:ext>
            </a:extLst>
          </p:cNvPr>
          <p:cNvSpPr/>
          <p:nvPr/>
        </p:nvSpPr>
        <p:spPr>
          <a:xfrm>
            <a:off x="319736" y="1271339"/>
            <a:ext cx="1734770" cy="523220"/>
          </a:xfrm>
          <a:prstGeom prst="rect">
            <a:avLst/>
          </a:prstGeom>
        </p:spPr>
        <p:txBody>
          <a:bodyPr wrap="none">
            <a:spAutoFit/>
          </a:bodyPr>
          <a:lstStyle/>
          <a:p>
            <a:r>
              <a:rPr lang="fr-CA" sz="1400">
                <a:solidFill>
                  <a:srgbClr val="2D2E83"/>
                </a:solidFill>
              </a:rPr>
              <a:t>Type de compétence </a:t>
            </a:r>
          </a:p>
          <a:p>
            <a:r>
              <a:rPr lang="fr-CA" sz="1400">
                <a:solidFill>
                  <a:srgbClr val="2D2E83"/>
                </a:solidFill>
              </a:rPr>
              <a:t>et d’objectif</a:t>
            </a:r>
          </a:p>
        </p:txBody>
      </p:sp>
      <p:cxnSp>
        <p:nvCxnSpPr>
          <p:cNvPr id="47" name="Connecteur droit avec flèche 46">
            <a:extLst>
              <a:ext uri="{FF2B5EF4-FFF2-40B4-BE49-F238E27FC236}">
                <a16:creationId xmlns:a16="http://schemas.microsoft.com/office/drawing/2014/main" id="{33F39B8C-D9FA-7448-8634-0C9F1C4F12BF}"/>
              </a:ext>
            </a:extLst>
          </p:cNvPr>
          <p:cNvCxnSpPr>
            <a:cxnSpLocks/>
          </p:cNvCxnSpPr>
          <p:nvPr/>
        </p:nvCxnSpPr>
        <p:spPr>
          <a:xfrm flipH="1" flipV="1">
            <a:off x="1696587" y="3557696"/>
            <a:ext cx="569195" cy="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50" name="Rectangle 49">
            <a:extLst>
              <a:ext uri="{FF2B5EF4-FFF2-40B4-BE49-F238E27FC236}">
                <a16:creationId xmlns:a16="http://schemas.microsoft.com/office/drawing/2014/main" id="{27A7DD4D-F298-7244-B9AA-4A02E2CBA8DF}"/>
              </a:ext>
            </a:extLst>
          </p:cNvPr>
          <p:cNvSpPr/>
          <p:nvPr/>
        </p:nvSpPr>
        <p:spPr>
          <a:xfrm>
            <a:off x="319736" y="1794559"/>
            <a:ext cx="1480342" cy="523220"/>
          </a:xfrm>
          <a:prstGeom prst="rect">
            <a:avLst/>
          </a:prstGeom>
        </p:spPr>
        <p:txBody>
          <a:bodyPr wrap="none">
            <a:spAutoFit/>
          </a:bodyPr>
          <a:lstStyle/>
          <a:p>
            <a:r>
              <a:rPr lang="fr-CA" sz="1400">
                <a:solidFill>
                  <a:srgbClr val="2D2E83"/>
                </a:solidFill>
              </a:rPr>
              <a:t>Numéro et titre </a:t>
            </a:r>
          </a:p>
          <a:p>
            <a:r>
              <a:rPr lang="fr-CA" sz="1400">
                <a:solidFill>
                  <a:srgbClr val="2D2E83"/>
                </a:solidFill>
              </a:rPr>
              <a:t>de la compétence</a:t>
            </a:r>
            <a:endParaRPr lang="fr-CA">
              <a:solidFill>
                <a:srgbClr val="2D2E83"/>
              </a:solidFill>
            </a:endParaRPr>
          </a:p>
        </p:txBody>
      </p:sp>
      <p:cxnSp>
        <p:nvCxnSpPr>
          <p:cNvPr id="12" name="Connecteur droit avec flèche 11">
            <a:extLst>
              <a:ext uri="{FF2B5EF4-FFF2-40B4-BE49-F238E27FC236}">
                <a16:creationId xmlns:a16="http://schemas.microsoft.com/office/drawing/2014/main" id="{66A1CA5B-493C-4B4E-94E2-05D20FDF8631}"/>
              </a:ext>
            </a:extLst>
          </p:cNvPr>
          <p:cNvCxnSpPr>
            <a:cxnSpLocks/>
            <a:stCxn id="50" idx="3"/>
          </p:cNvCxnSpPr>
          <p:nvPr/>
        </p:nvCxnSpPr>
        <p:spPr>
          <a:xfrm flipV="1">
            <a:off x="1800078" y="1673647"/>
            <a:ext cx="996940" cy="382522"/>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8" name="Connecteur droit 7">
            <a:extLst>
              <a:ext uri="{FF2B5EF4-FFF2-40B4-BE49-F238E27FC236}">
                <a16:creationId xmlns:a16="http://schemas.microsoft.com/office/drawing/2014/main" id="{6AC0302A-AF75-3446-90D0-36DB42F45A63}"/>
              </a:ext>
            </a:extLst>
          </p:cNvPr>
          <p:cNvCxnSpPr>
            <a:cxnSpLocks/>
          </p:cNvCxnSpPr>
          <p:nvPr/>
        </p:nvCxnSpPr>
        <p:spPr>
          <a:xfrm flipH="1">
            <a:off x="2299447" y="2205318"/>
            <a:ext cx="4975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Connecteur droit 19">
            <a:extLst>
              <a:ext uri="{FF2B5EF4-FFF2-40B4-BE49-F238E27FC236}">
                <a16:creationId xmlns:a16="http://schemas.microsoft.com/office/drawing/2014/main" id="{20221875-4102-3C4D-BDF5-C23821041335}"/>
              </a:ext>
            </a:extLst>
          </p:cNvPr>
          <p:cNvCxnSpPr>
            <a:cxnSpLocks/>
          </p:cNvCxnSpPr>
          <p:nvPr/>
        </p:nvCxnSpPr>
        <p:spPr>
          <a:xfrm>
            <a:off x="2290880" y="2205318"/>
            <a:ext cx="21544" cy="3926754"/>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Connecteur droit 20">
            <a:extLst>
              <a:ext uri="{FF2B5EF4-FFF2-40B4-BE49-F238E27FC236}">
                <a16:creationId xmlns:a16="http://schemas.microsoft.com/office/drawing/2014/main" id="{6CE91BDD-F148-6148-BABC-3AAF52295D49}"/>
              </a:ext>
            </a:extLst>
          </p:cNvPr>
          <p:cNvCxnSpPr>
            <a:cxnSpLocks/>
          </p:cNvCxnSpPr>
          <p:nvPr/>
        </p:nvCxnSpPr>
        <p:spPr>
          <a:xfrm flipH="1" flipV="1">
            <a:off x="2312424" y="6125992"/>
            <a:ext cx="512346" cy="4054"/>
          </a:xfrm>
          <a:prstGeom prst="line">
            <a:avLst/>
          </a:prstGeom>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DE14AAFB-C10A-A349-98C5-6779A5EE798E}"/>
              </a:ext>
            </a:extLst>
          </p:cNvPr>
          <p:cNvSpPr/>
          <p:nvPr/>
        </p:nvSpPr>
        <p:spPr>
          <a:xfrm>
            <a:off x="276533" y="3036813"/>
            <a:ext cx="2007409" cy="954107"/>
          </a:xfrm>
          <a:prstGeom prst="rect">
            <a:avLst/>
          </a:prstGeom>
        </p:spPr>
        <p:txBody>
          <a:bodyPr wrap="none">
            <a:spAutoFit/>
          </a:bodyPr>
          <a:lstStyle/>
          <a:p>
            <a:r>
              <a:rPr lang="fr-CA" sz="1400">
                <a:solidFill>
                  <a:srgbClr val="2D2E83"/>
                </a:solidFill>
              </a:rPr>
              <a:t>Indications en lien </a:t>
            </a:r>
          </a:p>
          <a:p>
            <a:r>
              <a:rPr lang="fr-CA" sz="1400">
                <a:solidFill>
                  <a:srgbClr val="2D2E83"/>
                </a:solidFill>
              </a:rPr>
              <a:t>avec la teneur, </a:t>
            </a:r>
          </a:p>
          <a:p>
            <a:r>
              <a:rPr lang="fr-CA" sz="1400">
                <a:solidFill>
                  <a:srgbClr val="2D2E83"/>
                </a:solidFill>
              </a:rPr>
              <a:t>l’ampleur et les </a:t>
            </a:r>
          </a:p>
          <a:p>
            <a:r>
              <a:rPr lang="fr-CA" sz="1400">
                <a:solidFill>
                  <a:srgbClr val="2D2E83"/>
                </a:solidFill>
              </a:rPr>
              <a:t>limites de la compétence</a:t>
            </a:r>
          </a:p>
        </p:txBody>
      </p:sp>
      <p:cxnSp>
        <p:nvCxnSpPr>
          <p:cNvPr id="29" name="Connecteur droit avec flèche 28">
            <a:extLst>
              <a:ext uri="{FF2B5EF4-FFF2-40B4-BE49-F238E27FC236}">
                <a16:creationId xmlns:a16="http://schemas.microsoft.com/office/drawing/2014/main" id="{A41B8DDD-CDB1-7049-AE6A-CCCA44975D6B}"/>
              </a:ext>
            </a:extLst>
          </p:cNvPr>
          <p:cNvCxnSpPr>
            <a:cxnSpLocks/>
          </p:cNvCxnSpPr>
          <p:nvPr/>
        </p:nvCxnSpPr>
        <p:spPr>
          <a:xfrm flipV="1">
            <a:off x="1800078" y="1532933"/>
            <a:ext cx="974498" cy="16"/>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6" name="Rectangle 25">
            <a:extLst>
              <a:ext uri="{FF2B5EF4-FFF2-40B4-BE49-F238E27FC236}">
                <a16:creationId xmlns:a16="http://schemas.microsoft.com/office/drawing/2014/main" id="{61AE3E8C-3C7C-E84D-A71D-B5BCB5F0CE93}"/>
              </a:ext>
            </a:extLst>
          </p:cNvPr>
          <p:cNvSpPr/>
          <p:nvPr/>
        </p:nvSpPr>
        <p:spPr>
          <a:xfrm>
            <a:off x="6981725" y="2017750"/>
            <a:ext cx="1533625" cy="738664"/>
          </a:xfrm>
          <a:prstGeom prst="rect">
            <a:avLst/>
          </a:prstGeom>
        </p:spPr>
        <p:txBody>
          <a:bodyPr wrap="none">
            <a:spAutoFit/>
          </a:bodyPr>
          <a:lstStyle/>
          <a:p>
            <a:r>
              <a:rPr lang="fr-CA" sz="1400">
                <a:solidFill>
                  <a:srgbClr val="2D2E83"/>
                </a:solidFill>
              </a:rPr>
              <a:t>Liens avec le</a:t>
            </a:r>
          </a:p>
          <a:p>
            <a:r>
              <a:rPr lang="fr-CA" sz="1400">
                <a:solidFill>
                  <a:srgbClr val="2D2E83"/>
                </a:solidFill>
              </a:rPr>
              <a:t>rapport d’analyse </a:t>
            </a:r>
          </a:p>
          <a:p>
            <a:r>
              <a:rPr lang="fr-CA" sz="1400">
                <a:solidFill>
                  <a:srgbClr val="2D2E83"/>
                </a:solidFill>
              </a:rPr>
              <a:t>de profession</a:t>
            </a:r>
          </a:p>
        </p:txBody>
      </p:sp>
      <p:sp>
        <p:nvSpPr>
          <p:cNvPr id="27" name="Rectangle 26">
            <a:extLst>
              <a:ext uri="{FF2B5EF4-FFF2-40B4-BE49-F238E27FC236}">
                <a16:creationId xmlns:a16="http://schemas.microsoft.com/office/drawing/2014/main" id="{F79C3C2C-1648-E64F-ABF7-0028EA89C513}"/>
              </a:ext>
            </a:extLst>
          </p:cNvPr>
          <p:cNvSpPr/>
          <p:nvPr/>
        </p:nvSpPr>
        <p:spPr>
          <a:xfrm>
            <a:off x="6952210" y="4408711"/>
            <a:ext cx="1533625" cy="954107"/>
          </a:xfrm>
          <a:prstGeom prst="rect">
            <a:avLst/>
          </a:prstGeom>
        </p:spPr>
        <p:txBody>
          <a:bodyPr wrap="square">
            <a:spAutoFit/>
          </a:bodyPr>
          <a:lstStyle/>
          <a:p>
            <a:r>
              <a:rPr lang="fr-CA" sz="1400">
                <a:solidFill>
                  <a:srgbClr val="2D2E83"/>
                </a:solidFill>
              </a:rPr>
              <a:t>Liens avec les buts</a:t>
            </a:r>
          </a:p>
          <a:p>
            <a:r>
              <a:rPr lang="fr-CA" sz="1400">
                <a:solidFill>
                  <a:srgbClr val="2D2E83"/>
                </a:solidFill>
              </a:rPr>
              <a:t>généraux de la</a:t>
            </a:r>
          </a:p>
          <a:p>
            <a:r>
              <a:rPr lang="fr-CA" sz="1400">
                <a:solidFill>
                  <a:srgbClr val="2D2E83"/>
                </a:solidFill>
              </a:rPr>
              <a:t>formation </a:t>
            </a:r>
          </a:p>
          <a:p>
            <a:r>
              <a:rPr lang="fr-CA" sz="1400">
                <a:solidFill>
                  <a:srgbClr val="2D2E83"/>
                </a:solidFill>
              </a:rPr>
              <a:t>professionnelle </a:t>
            </a:r>
          </a:p>
        </p:txBody>
      </p:sp>
      <p:cxnSp>
        <p:nvCxnSpPr>
          <p:cNvPr id="37" name="Connecteur droit avec flèche 36">
            <a:extLst>
              <a:ext uri="{FF2B5EF4-FFF2-40B4-BE49-F238E27FC236}">
                <a16:creationId xmlns:a16="http://schemas.microsoft.com/office/drawing/2014/main" id="{D40807AB-E913-3647-9682-79CBD0EDAEA1}"/>
              </a:ext>
            </a:extLst>
          </p:cNvPr>
          <p:cNvCxnSpPr>
            <a:cxnSpLocks/>
          </p:cNvCxnSpPr>
          <p:nvPr/>
        </p:nvCxnSpPr>
        <p:spPr>
          <a:xfrm>
            <a:off x="6346979" y="2387082"/>
            <a:ext cx="605231" cy="0"/>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8" name="Connecteur droit avec flèche 37">
            <a:extLst>
              <a:ext uri="{FF2B5EF4-FFF2-40B4-BE49-F238E27FC236}">
                <a16:creationId xmlns:a16="http://schemas.microsoft.com/office/drawing/2014/main" id="{0CFD867B-6741-214C-87F2-BD22339281A1}"/>
              </a:ext>
            </a:extLst>
          </p:cNvPr>
          <p:cNvCxnSpPr>
            <a:cxnSpLocks/>
          </p:cNvCxnSpPr>
          <p:nvPr/>
        </p:nvCxnSpPr>
        <p:spPr>
          <a:xfrm flipV="1">
            <a:off x="6649594" y="4910590"/>
            <a:ext cx="302617" cy="765381"/>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3" name="ZoneTexte 42">
            <a:extLst>
              <a:ext uri="{FF2B5EF4-FFF2-40B4-BE49-F238E27FC236}">
                <a16:creationId xmlns:a16="http://schemas.microsoft.com/office/drawing/2014/main" id="{DD98C15A-19F1-EB40-B661-EF25D4CD9446}"/>
              </a:ext>
            </a:extLst>
          </p:cNvPr>
          <p:cNvSpPr txBox="1"/>
          <p:nvPr/>
        </p:nvSpPr>
        <p:spPr>
          <a:xfrm>
            <a:off x="7814683" y="124056"/>
            <a:ext cx="1035698" cy="461665"/>
          </a:xfrm>
          <a:prstGeom prst="rect">
            <a:avLst/>
          </a:prstGeom>
          <a:noFill/>
        </p:spPr>
        <p:txBody>
          <a:bodyPr wrap="square" rtlCol="0">
            <a:spAutoFit/>
          </a:bodyPr>
          <a:lstStyle/>
          <a:p>
            <a:pPr algn="r"/>
            <a:r>
              <a:rPr lang="fr-FR" sz="1200"/>
              <a:t>À partir de la page 15</a:t>
            </a:r>
          </a:p>
        </p:txBody>
      </p:sp>
      <p:pic>
        <p:nvPicPr>
          <p:cNvPr id="4" name="Image 3">
            <a:extLst>
              <a:ext uri="{FF2B5EF4-FFF2-40B4-BE49-F238E27FC236}">
                <a16:creationId xmlns:a16="http://schemas.microsoft.com/office/drawing/2014/main" id="{7C15CF75-F0B6-4753-9D63-51ED52FB72B7}"/>
              </a:ext>
            </a:extLst>
          </p:cNvPr>
          <p:cNvPicPr>
            <a:picLocks noChangeAspect="1"/>
          </p:cNvPicPr>
          <p:nvPr/>
        </p:nvPicPr>
        <p:blipFill>
          <a:blip r:embed="rId3"/>
          <a:stretch>
            <a:fillRect/>
          </a:stretch>
        </p:blipFill>
        <p:spPr>
          <a:xfrm>
            <a:off x="2810894" y="1394739"/>
            <a:ext cx="3828447" cy="5002132"/>
          </a:xfrm>
          <a:prstGeom prst="rect">
            <a:avLst/>
          </a:prstGeom>
        </p:spPr>
      </p:pic>
    </p:spTree>
    <p:extLst>
      <p:ext uri="{BB962C8B-B14F-4D97-AF65-F5344CB8AC3E}">
        <p14:creationId xmlns:p14="http://schemas.microsoft.com/office/powerpoint/2010/main" val="1852790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200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00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200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200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200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200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200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200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200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200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build="allAtOnce"/>
      <p:bldP spid="50"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44503" y="494305"/>
            <a:ext cx="7886700" cy="599610"/>
          </a:xfrm>
        </p:spPr>
        <p:txBody>
          <a:bodyPr anchor="t">
            <a:normAutofit/>
          </a:bodyPr>
          <a:lstStyle/>
          <a:p>
            <a:pPr algn="l">
              <a:defRPr/>
            </a:pPr>
            <a:r>
              <a:rPr lang="fr-CA" sz="3200" b="1">
                <a:cs typeface="Arial" panose="020B0604020202020204" pitchFamily="34" charset="0"/>
              </a:rPr>
              <a:t>Mots de bienvenue</a:t>
            </a:r>
            <a:endParaRPr lang="fr-FR" sz="2800">
              <a:cs typeface="Arial" panose="020B0604020202020204" pitchFamily="34" charset="0"/>
            </a:endParaRPr>
          </a:p>
        </p:txBody>
      </p:sp>
      <p:sp>
        <p:nvSpPr>
          <p:cNvPr id="2" name="Espace réservé du contenu 1">
            <a:extLst>
              <a:ext uri="{FF2B5EF4-FFF2-40B4-BE49-F238E27FC236}">
                <a16:creationId xmlns:a16="http://schemas.microsoft.com/office/drawing/2014/main" id="{F5BA1F86-AB8E-BB49-9020-211725A1ADB4}"/>
              </a:ext>
            </a:extLst>
          </p:cNvPr>
          <p:cNvSpPr>
            <a:spLocks noGrp="1"/>
          </p:cNvSpPr>
          <p:nvPr>
            <p:ph idx="1"/>
          </p:nvPr>
        </p:nvSpPr>
        <p:spPr/>
        <p:txBody>
          <a:bodyPr>
            <a:normAutofit/>
          </a:bodyPr>
          <a:lstStyle/>
          <a:p>
            <a:pPr>
              <a:lnSpc>
                <a:spcPct val="150000"/>
              </a:lnSpc>
              <a:buFont typeface="Wingdings" pitchFamily="2" charset="2"/>
              <a:buChar char="§"/>
            </a:pPr>
            <a:r>
              <a:rPr lang="fr-CA">
                <a:cs typeface="Arial" panose="020B0604020202020204" pitchFamily="34" charset="0"/>
              </a:rPr>
              <a:t>Présentation de l</a:t>
            </a:r>
            <a:r>
              <a:rPr lang="fr-FR">
                <a:cs typeface="Arial" panose="020B0604020202020204" pitchFamily="34" charset="0"/>
              </a:rPr>
              <a:t>’</a:t>
            </a:r>
            <a:r>
              <a:rPr lang="fr-CA">
                <a:cs typeface="Arial" panose="020B0604020202020204" pitchFamily="34" charset="0"/>
              </a:rPr>
              <a:t>équipe</a:t>
            </a:r>
          </a:p>
          <a:p>
            <a:pPr>
              <a:lnSpc>
                <a:spcPct val="150000"/>
              </a:lnSpc>
              <a:buFont typeface="Wingdings" pitchFamily="2" charset="2"/>
              <a:buChar char="§"/>
            </a:pPr>
            <a:r>
              <a:rPr lang="fr-CA">
                <a:cs typeface="Arial" panose="020B0604020202020204" pitchFamily="34" charset="0"/>
              </a:rPr>
              <a:t>Présentation du déroulement de la journée</a:t>
            </a:r>
            <a:br>
              <a:rPr lang="fr-CA">
                <a:cs typeface="Arial" panose="020B0604020202020204" pitchFamily="34" charset="0"/>
              </a:rPr>
            </a:br>
            <a:br>
              <a:rPr lang="fr-CA">
                <a:cs typeface="Arial" panose="020B0604020202020204" pitchFamily="34" charset="0"/>
              </a:rPr>
            </a:br>
            <a:endParaRPr lang="fr-FR"/>
          </a:p>
        </p:txBody>
      </p:sp>
    </p:spTree>
    <p:extLst>
      <p:ext uri="{BB962C8B-B14F-4D97-AF65-F5344CB8AC3E}">
        <p14:creationId xmlns:p14="http://schemas.microsoft.com/office/powerpoint/2010/main" val="373853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B12D1-939E-EB42-8986-869591B4E019}"/>
              </a:ext>
            </a:extLst>
          </p:cNvPr>
          <p:cNvSpPr>
            <a:spLocks noGrp="1"/>
          </p:cNvSpPr>
          <p:nvPr>
            <p:ph type="title"/>
          </p:nvPr>
        </p:nvSpPr>
        <p:spPr/>
        <p:txBody>
          <a:bodyPr>
            <a:normAutofit/>
          </a:bodyPr>
          <a:lstStyle/>
          <a:p>
            <a:r>
              <a:rPr lang="fr-FR"/>
              <a:t>Présentation de chacune des compétences du projet de formation</a:t>
            </a:r>
            <a:endParaRPr lang="fr-FR" i="1"/>
          </a:p>
        </p:txBody>
      </p:sp>
    </p:spTree>
    <p:extLst>
      <p:ext uri="{BB962C8B-B14F-4D97-AF65-F5344CB8AC3E}">
        <p14:creationId xmlns:p14="http://schemas.microsoft.com/office/powerpoint/2010/main" val="396573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5A09C727-7FCF-7573-9D2C-2ECCA50D6D43}"/>
              </a:ext>
            </a:extLst>
          </p:cNvPr>
          <p:cNvSpPr txBox="1"/>
          <p:nvPr/>
        </p:nvSpPr>
        <p:spPr>
          <a:xfrm>
            <a:off x="628650" y="184805"/>
            <a:ext cx="7886700" cy="150588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600" b="1" err="1">
                <a:solidFill>
                  <a:srgbClr val="2D2E83"/>
                </a:solidFill>
                <a:latin typeface="+mj-lt"/>
                <a:cs typeface="Calibri Light"/>
              </a:rPr>
              <a:t>Comparaison</a:t>
            </a:r>
            <a:r>
              <a:rPr lang="en-US" sz="3600" b="1">
                <a:solidFill>
                  <a:srgbClr val="2D2E83"/>
                </a:solidFill>
                <a:latin typeface="+mj-lt"/>
                <a:cs typeface="Calibri Light"/>
              </a:rPr>
              <a:t> des </a:t>
            </a:r>
            <a:r>
              <a:rPr lang="en-US" sz="3600" b="1" err="1">
                <a:solidFill>
                  <a:srgbClr val="2D2E83"/>
                </a:solidFill>
                <a:latin typeface="+mj-lt"/>
                <a:cs typeface="Calibri Light"/>
              </a:rPr>
              <a:t>compétences</a:t>
            </a:r>
            <a:r>
              <a:rPr lang="en-US" sz="3600" b="1">
                <a:solidFill>
                  <a:srgbClr val="2D2E83"/>
                </a:solidFill>
                <a:latin typeface="+mj-lt"/>
                <a:cs typeface="Calibri Light"/>
              </a:rPr>
              <a:t> avec </a:t>
            </a:r>
            <a:r>
              <a:rPr lang="en-US" sz="3600" b="1" err="1">
                <a:solidFill>
                  <a:srgbClr val="2D2E83"/>
                </a:solidFill>
                <a:latin typeface="+mj-lt"/>
                <a:cs typeface="Calibri Light"/>
              </a:rPr>
              <a:t>l'ancien</a:t>
            </a:r>
            <a:r>
              <a:rPr lang="en-US" sz="3600" b="1">
                <a:solidFill>
                  <a:srgbClr val="2D2E83"/>
                </a:solidFill>
                <a:latin typeface="+mj-lt"/>
                <a:cs typeface="Calibri Light"/>
              </a:rPr>
              <a:t> </a:t>
            </a:r>
            <a:r>
              <a:rPr lang="en-US" sz="3600" b="1" err="1">
                <a:solidFill>
                  <a:srgbClr val="2D2E83"/>
                </a:solidFill>
                <a:latin typeface="+mj-lt"/>
                <a:cs typeface="Calibri Light"/>
              </a:rPr>
              <a:t>programme</a:t>
            </a:r>
            <a:endParaRPr lang="en-US" sz="3600" b="1">
              <a:solidFill>
                <a:srgbClr val="2D2E83"/>
              </a:solidFill>
              <a:latin typeface="+mj-lt"/>
              <a:cs typeface="Calibri Light"/>
            </a:endParaRPr>
          </a:p>
        </p:txBody>
      </p:sp>
      <p:pic>
        <p:nvPicPr>
          <p:cNvPr id="4" name="Image 3">
            <a:extLst>
              <a:ext uri="{FF2B5EF4-FFF2-40B4-BE49-F238E27FC236}">
                <a16:creationId xmlns:a16="http://schemas.microsoft.com/office/drawing/2014/main" id="{399C1049-97DB-2375-2D52-71F90F57A137}"/>
              </a:ext>
            </a:extLst>
          </p:cNvPr>
          <p:cNvPicPr>
            <a:picLocks noChangeAspect="1"/>
          </p:cNvPicPr>
          <p:nvPr/>
        </p:nvPicPr>
        <p:blipFill>
          <a:blip r:embed="rId2"/>
          <a:stretch>
            <a:fillRect/>
          </a:stretch>
        </p:blipFill>
        <p:spPr>
          <a:xfrm>
            <a:off x="944137" y="1385102"/>
            <a:ext cx="7292897" cy="5342048"/>
          </a:xfrm>
          <a:prstGeom prst="rect">
            <a:avLst/>
          </a:prstGeom>
        </p:spPr>
      </p:pic>
    </p:spTree>
    <p:extLst>
      <p:ext uri="{BB962C8B-B14F-4D97-AF65-F5344CB8AC3E}">
        <p14:creationId xmlns:p14="http://schemas.microsoft.com/office/powerpoint/2010/main" val="116895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82D43-EBCB-6FAF-972B-DC3B349C3582}"/>
              </a:ext>
            </a:extLst>
          </p:cNvPr>
          <p:cNvSpPr>
            <a:spLocks noGrp="1"/>
          </p:cNvSpPr>
          <p:nvPr>
            <p:ph type="title"/>
          </p:nvPr>
        </p:nvSpPr>
        <p:spPr/>
        <p:txBody>
          <a:bodyPr/>
          <a:lstStyle/>
          <a:p>
            <a:r>
              <a:rPr lang="fr-CA">
                <a:ea typeface="Calibri Light"/>
                <a:cs typeface="Calibri Light"/>
              </a:rPr>
              <a:t>Faits saillants/Nouveautés</a:t>
            </a:r>
            <a:endParaRPr lang="fr-CA"/>
          </a:p>
        </p:txBody>
      </p:sp>
      <p:sp>
        <p:nvSpPr>
          <p:cNvPr id="3" name="Espace réservé du contenu 2">
            <a:extLst>
              <a:ext uri="{FF2B5EF4-FFF2-40B4-BE49-F238E27FC236}">
                <a16:creationId xmlns:a16="http://schemas.microsoft.com/office/drawing/2014/main" id="{F9698C3E-079F-8BCE-775D-5F54C5EACFBA}"/>
              </a:ext>
            </a:extLst>
          </p:cNvPr>
          <p:cNvSpPr>
            <a:spLocks noGrp="1"/>
          </p:cNvSpPr>
          <p:nvPr>
            <p:ph idx="1"/>
          </p:nvPr>
        </p:nvSpPr>
        <p:spPr/>
        <p:txBody>
          <a:bodyPr vert="horz" lIns="91440" tIns="45720" rIns="91440" bIns="45720" rtlCol="0" anchor="t">
            <a:normAutofit/>
          </a:bodyPr>
          <a:lstStyle/>
          <a:p>
            <a:r>
              <a:rPr lang="fr-CA" sz="1800"/>
              <a:t>Toutes les compétences sont associées aux tâches réelles pratiquées en comptabilité sur le marché du travail</a:t>
            </a:r>
          </a:p>
          <a:p>
            <a:r>
              <a:rPr lang="fr-CA" sz="1800"/>
              <a:t>Chaque tâche est plus approfondie et présentée en processus de travail</a:t>
            </a:r>
          </a:p>
          <a:p>
            <a:r>
              <a:rPr lang="fr-FR" sz="1800">
                <a:cs typeface="Arial" panose="020B0604020202020204" pitchFamily="34" charset="0"/>
              </a:rPr>
              <a:t>Éléments renforcés : tableur, environnement numérique, organisation du travail, importance du respect des lois, des normes et des principes comptables, etc.</a:t>
            </a:r>
          </a:p>
          <a:p>
            <a:r>
              <a:rPr lang="fr-CA" sz="1800"/>
              <a:t>L'anglais et le français sont en lien avec des activités comptables sur le marché du travail et intégrés dans les compétences</a:t>
            </a:r>
          </a:p>
          <a:p>
            <a:r>
              <a:rPr lang="fr-CA" sz="1800"/>
              <a:t>Moins de comptabilité manuelle et de tâches liées au secrétariat</a:t>
            </a:r>
          </a:p>
          <a:p>
            <a:r>
              <a:rPr lang="fr-CA" sz="1800" b="1"/>
              <a:t>Ajout d'une nouvelle compétence englobante : Offrir des services comptables</a:t>
            </a:r>
          </a:p>
        </p:txBody>
      </p:sp>
    </p:spTree>
    <p:extLst>
      <p:ext uri="{BB962C8B-B14F-4D97-AF65-F5344CB8AC3E}">
        <p14:creationId xmlns:p14="http://schemas.microsoft.com/office/powerpoint/2010/main" val="266318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411652398"/>
              </p:ext>
            </p:extLst>
          </p:nvPr>
        </p:nvGraphicFramePr>
        <p:xfrm>
          <a:off x="493009" y="536301"/>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situation)</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FR" sz="1600" b="1" i="0" kern="1200">
                          <a:solidFill>
                            <a:srgbClr val="2D2E83"/>
                          </a:solidFill>
                          <a:effectLst/>
                          <a:latin typeface="+mn-lt"/>
                          <a:ea typeface="+mn-ea"/>
                          <a:cs typeface="+mn-cs"/>
                        </a:rPr>
                        <a:t>Se situer au regard du métier et de la formation</a:t>
                      </a:r>
                      <a:endParaRPr lang="fr-CA" sz="160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15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880761" y="1987156"/>
            <a:ext cx="7221518" cy="2031325"/>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S’informer sur le domaine de la comptabilité.</a:t>
            </a:r>
          </a:p>
          <a:p>
            <a:pPr fontAlgn="base">
              <a:buClr>
                <a:srgbClr val="4DC0DF"/>
              </a:buClr>
            </a:pPr>
            <a:r>
              <a:rPr lang="fr-FR">
                <a:solidFill>
                  <a:srgbClr val="2D2E83"/>
                </a:solidFill>
              </a:rPr>
              <a:t>​</a:t>
            </a:r>
          </a:p>
          <a:p>
            <a:pPr marL="285750" indent="-285750" fontAlgn="base">
              <a:buClr>
                <a:srgbClr val="4DC0DF"/>
              </a:buClr>
              <a:buFont typeface="Wingdings" pitchFamily="2" charset="2"/>
              <a:buChar char="§"/>
            </a:pPr>
            <a:r>
              <a:rPr lang="fr-FR">
                <a:solidFill>
                  <a:srgbClr val="2D2E83"/>
                </a:solidFill>
              </a:rPr>
              <a:t>S’informer sur les caractéristiques de la profession.​</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S’informer sur le programme d’études et la démarche de formation.</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CA">
                <a:solidFill>
                  <a:srgbClr val="2D2E83"/>
                </a:solidFill>
              </a:rPr>
              <a:t>Confirmer son orientation professionnelle. </a:t>
            </a:r>
            <a:endParaRPr lang="en-US">
              <a:solidFill>
                <a:srgbClr val="2D2E83"/>
              </a:solidFill>
            </a:endParaRPr>
          </a:p>
        </p:txBody>
      </p:sp>
      <p:sp>
        <p:nvSpPr>
          <p:cNvPr id="6" name="ZoneTexte 5">
            <a:extLst>
              <a:ext uri="{FF2B5EF4-FFF2-40B4-BE49-F238E27FC236}">
                <a16:creationId xmlns:a16="http://schemas.microsoft.com/office/drawing/2014/main" id="{8C46F4FC-03CA-404C-99C0-1FDC6BB00D19}"/>
              </a:ext>
            </a:extLst>
          </p:cNvPr>
          <p:cNvSpPr txBox="1"/>
          <p:nvPr/>
        </p:nvSpPr>
        <p:spPr>
          <a:xfrm>
            <a:off x="7940351" y="205273"/>
            <a:ext cx="1035698" cy="276999"/>
          </a:xfrm>
          <a:prstGeom prst="rect">
            <a:avLst/>
          </a:prstGeom>
          <a:noFill/>
        </p:spPr>
        <p:txBody>
          <a:bodyPr wrap="square" rtlCol="0">
            <a:spAutoFit/>
          </a:bodyPr>
          <a:lstStyle/>
          <a:p>
            <a:pPr algn="r"/>
            <a:r>
              <a:rPr lang="fr-FR" sz="1200"/>
              <a:t>Page15</a:t>
            </a:r>
          </a:p>
        </p:txBody>
      </p:sp>
    </p:spTree>
    <p:extLst>
      <p:ext uri="{BB962C8B-B14F-4D97-AF65-F5344CB8AC3E}">
        <p14:creationId xmlns:p14="http://schemas.microsoft.com/office/powerpoint/2010/main" val="142200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791867776"/>
              </p:ext>
            </p:extLst>
          </p:nvPr>
        </p:nvGraphicFramePr>
        <p:xfrm>
          <a:off x="493009" y="536301"/>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2.</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Organiser des pièces justificatives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45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886547" y="1727421"/>
            <a:ext cx="7221518" cy="3785652"/>
          </a:xfrm>
          <a:prstGeom prst="rect">
            <a:avLst/>
          </a:prstGeom>
        </p:spPr>
        <p:txBody>
          <a:bodyPr wrap="square" lIns="91440" tIns="45720" rIns="91440" bIns="45720" anchor="t">
            <a:spAutoFit/>
          </a:bodyPr>
          <a:lstStyle/>
          <a:p>
            <a:pPr marL="3486150" lvl="7" indent="-285750" fontAlgn="base">
              <a:buClr>
                <a:srgbClr val="4DC0DF"/>
              </a:buClr>
              <a:buFont typeface="Wingdings" pitchFamily="2" charset="2"/>
              <a:buChar char="§"/>
            </a:pPr>
            <a:r>
              <a:rPr lang="fr-FR" sz="1400">
                <a:solidFill>
                  <a:srgbClr val="2D2E83"/>
                </a:solidFill>
                <a:latin typeface="Calibri" panose="020F0502020204030204" pitchFamily="34" charset="0"/>
              </a:rPr>
              <a:t>Pour des pièces justificatives telles que des factures, bons de commandes, bons de livraison, notes de crédit, notes administratives, etc.</a:t>
            </a:r>
          </a:p>
          <a:p>
            <a:pPr fontAlgn="base">
              <a:buClr>
                <a:srgbClr val="4DC0DF"/>
              </a:buClr>
            </a:pPr>
            <a:endParaRPr lang="fr-FR">
              <a:solidFill>
                <a:srgbClr val="2D2E83"/>
              </a:solidFill>
              <a:latin typeface="Calibri" panose="020F0502020204030204" pitchFamily="34" charset="0"/>
            </a:endParaRPr>
          </a:p>
          <a:p>
            <a:pPr marL="285750" indent="-285750" fontAlgn="base">
              <a:buClr>
                <a:srgbClr val="4DC0DF"/>
              </a:buClr>
              <a:buFont typeface="Wingdings" pitchFamily="2" charset="2"/>
              <a:buChar char="§"/>
            </a:pPr>
            <a:r>
              <a:rPr lang="fr-FR">
                <a:solidFill>
                  <a:srgbClr val="2D2E83"/>
                </a:solidFill>
                <a:latin typeface="Calibri" panose="020F0502020204030204" pitchFamily="34" charset="0"/>
              </a:rPr>
              <a:t>Exploiter les outils de travail informatiques et numériques.</a:t>
            </a:r>
          </a:p>
          <a:p>
            <a:pPr fontAlgn="base">
              <a:buClr>
                <a:srgbClr val="4DC0DF"/>
              </a:buClr>
            </a:pPr>
            <a:endParaRPr lang="fr-FR">
              <a:solidFill>
                <a:srgbClr val="2D2E83"/>
              </a:solidFill>
              <a:latin typeface="Calibri" panose="020F0502020204030204" pitchFamily="34" charset="0"/>
            </a:endParaRPr>
          </a:p>
          <a:p>
            <a:pPr marL="285750" indent="-285750" fontAlgn="base">
              <a:buClr>
                <a:srgbClr val="4DC0DF"/>
              </a:buClr>
              <a:buFont typeface="Wingdings" pitchFamily="2" charset="2"/>
              <a:buChar char="§"/>
            </a:pPr>
            <a:r>
              <a:rPr lang="fr-FR">
                <a:solidFill>
                  <a:srgbClr val="2D2E83"/>
                </a:solidFill>
                <a:latin typeface="Calibri" panose="020F0502020204030204" pitchFamily="34" charset="0"/>
              </a:rPr>
              <a:t>Distinguer des concepts liés à l'organisation du travail en comptabilité. </a:t>
            </a:r>
          </a:p>
          <a:p>
            <a:pPr fontAlgn="base">
              <a:buClr>
                <a:srgbClr val="4DC0DF"/>
              </a:buClr>
            </a:pPr>
            <a:endParaRPr lang="fr-FR">
              <a:solidFill>
                <a:srgbClr val="2D2E83"/>
              </a:solidFill>
              <a:latin typeface="Calibri" panose="020F0502020204030204" pitchFamily="34" charset="0"/>
            </a:endParaRPr>
          </a:p>
          <a:p>
            <a:pPr marL="285750" indent="-285750" fontAlgn="base">
              <a:buClr>
                <a:srgbClr val="4DC0DF"/>
              </a:buClr>
              <a:buFont typeface="Wingdings" pitchFamily="2" charset="2"/>
              <a:buChar char="§"/>
            </a:pPr>
            <a:r>
              <a:rPr lang="fr-FR">
                <a:solidFill>
                  <a:srgbClr val="2D2E83"/>
                </a:solidFill>
                <a:latin typeface="Calibri" panose="020F0502020204030204" pitchFamily="34" charset="0"/>
              </a:rPr>
              <a:t>Annoter des documents à partager.</a:t>
            </a:r>
          </a:p>
          <a:p>
            <a:pPr fontAlgn="base">
              <a:buClr>
                <a:srgbClr val="4DC0DF"/>
              </a:buClr>
            </a:pPr>
            <a:endParaRPr lang="fr-FR">
              <a:solidFill>
                <a:srgbClr val="2D2E83"/>
              </a:solidFill>
              <a:latin typeface="Calibri" panose="020F0502020204030204" pitchFamily="34" charset="0"/>
            </a:endParaRPr>
          </a:p>
          <a:p>
            <a:pPr marL="285750" indent="-285750" fontAlgn="base">
              <a:buClr>
                <a:srgbClr val="4DC0DF"/>
              </a:buClr>
              <a:buFont typeface="Wingdings" pitchFamily="2" charset="2"/>
              <a:buChar char="§"/>
            </a:pPr>
            <a:r>
              <a:rPr lang="fr-FR">
                <a:solidFill>
                  <a:srgbClr val="2D2E83"/>
                </a:solidFill>
                <a:latin typeface="Calibri" panose="020F0502020204030204" pitchFamily="34" charset="0"/>
              </a:rPr>
              <a:t>Jumeler des pièces justificatives.</a:t>
            </a:r>
          </a:p>
          <a:p>
            <a:pPr fontAlgn="base">
              <a:buClr>
                <a:srgbClr val="4DC0DF"/>
              </a:buClr>
            </a:pPr>
            <a:endParaRPr lang="fr-FR">
              <a:solidFill>
                <a:srgbClr val="2D2E83"/>
              </a:solidFill>
              <a:latin typeface="Calibri" panose="020F0502020204030204" pitchFamily="34" charset="0"/>
            </a:endParaRPr>
          </a:p>
          <a:p>
            <a:pPr marL="285750" indent="-285750" fontAlgn="base">
              <a:buClr>
                <a:srgbClr val="4DC0DF"/>
              </a:buClr>
              <a:buFont typeface="Wingdings" pitchFamily="2" charset="2"/>
              <a:buChar char="§"/>
            </a:pPr>
            <a:r>
              <a:rPr lang="fr-FR">
                <a:solidFill>
                  <a:srgbClr val="2D2E83"/>
                </a:solidFill>
                <a:latin typeface="Calibri" panose="020F0502020204030204" pitchFamily="34" charset="0"/>
              </a:rPr>
              <a:t>Classer numériquement des pièces justificatives.</a:t>
            </a:r>
          </a:p>
          <a:p>
            <a:pPr fontAlgn="base">
              <a:buClr>
                <a:srgbClr val="4DC0DF"/>
              </a:buClr>
            </a:pPr>
            <a:endParaRPr lang="fr-FR">
              <a:solidFill>
                <a:srgbClr val="2D2E83"/>
              </a:solidFill>
              <a:latin typeface="Calibri" panose="020F0502020204030204" pitchFamily="34" charset="0"/>
            </a:endParaRPr>
          </a:p>
        </p:txBody>
      </p:sp>
      <p:sp>
        <p:nvSpPr>
          <p:cNvPr id="6" name="ZoneTexte 5">
            <a:extLst>
              <a:ext uri="{FF2B5EF4-FFF2-40B4-BE49-F238E27FC236}">
                <a16:creationId xmlns:a16="http://schemas.microsoft.com/office/drawing/2014/main" id="{64DDEB14-E6AA-584A-9B57-28D59F8A920F}"/>
              </a:ext>
            </a:extLst>
          </p:cNvPr>
          <p:cNvSpPr txBox="1"/>
          <p:nvPr/>
        </p:nvSpPr>
        <p:spPr>
          <a:xfrm>
            <a:off x="7940351" y="205273"/>
            <a:ext cx="1035698" cy="276999"/>
          </a:xfrm>
          <a:prstGeom prst="rect">
            <a:avLst/>
          </a:prstGeom>
          <a:noFill/>
        </p:spPr>
        <p:txBody>
          <a:bodyPr wrap="square" rtlCol="0">
            <a:spAutoFit/>
          </a:bodyPr>
          <a:lstStyle/>
          <a:p>
            <a:pPr algn="r"/>
            <a:r>
              <a:rPr lang="fr-FR" sz="1200"/>
              <a:t>Page 16</a:t>
            </a:r>
          </a:p>
        </p:txBody>
      </p:sp>
    </p:spTree>
    <p:extLst>
      <p:ext uri="{BB962C8B-B14F-4D97-AF65-F5344CB8AC3E}">
        <p14:creationId xmlns:p14="http://schemas.microsoft.com/office/powerpoint/2010/main" val="178235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2789540206"/>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3.</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Représenter des données comptables dans un tableur</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15485" y="1756357"/>
            <a:ext cx="7221518" cy="2862322"/>
          </a:xfrm>
          <a:prstGeom prst="rect">
            <a:avLst/>
          </a:prstGeom>
        </p:spPr>
        <p:txBody>
          <a:bodyPr wrap="square">
            <a:spAutoFit/>
          </a:bodyPr>
          <a:lstStyle/>
          <a:p>
            <a:pPr marL="3943350" lvl="8" indent="-285750" fontAlgn="base">
              <a:buClr>
                <a:srgbClr val="4DC0DF"/>
              </a:buClr>
              <a:buFont typeface="Wingdings" pitchFamily="2" charset="2"/>
              <a:buChar char="§"/>
            </a:pPr>
            <a:r>
              <a:rPr lang="fr-FR" sz="1400">
                <a:solidFill>
                  <a:srgbClr val="2D2E83"/>
                </a:solidFill>
              </a:rPr>
              <a:t>Pour des situations liées à la comptabilité.</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Utiliser les fonctionnalités d'un tableur.</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Organiser des données comptables sous forme de tableaux.</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Organiser des données comptables sous forme de graphiques.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Concevoir des documents liés à la comptabilité.</a:t>
            </a:r>
          </a:p>
          <a:p>
            <a:pPr fontAlgn="base">
              <a:buClr>
                <a:srgbClr val="4DC0DF"/>
              </a:buClr>
            </a:pPr>
            <a:endParaRPr lang="fr-FR">
              <a:solidFill>
                <a:srgbClr val="2D2E83"/>
              </a:solidFill>
            </a:endParaRPr>
          </a:p>
        </p:txBody>
      </p:sp>
      <p:sp>
        <p:nvSpPr>
          <p:cNvPr id="6" name="ZoneTexte 5">
            <a:extLst>
              <a:ext uri="{FF2B5EF4-FFF2-40B4-BE49-F238E27FC236}">
                <a16:creationId xmlns:a16="http://schemas.microsoft.com/office/drawing/2014/main" id="{0C4D9BB8-C807-CD43-A279-FB818D534F9E}"/>
              </a:ext>
            </a:extLst>
          </p:cNvPr>
          <p:cNvSpPr txBox="1"/>
          <p:nvPr/>
        </p:nvSpPr>
        <p:spPr>
          <a:xfrm>
            <a:off x="7940351" y="205273"/>
            <a:ext cx="1035698" cy="276999"/>
          </a:xfrm>
          <a:prstGeom prst="rect">
            <a:avLst/>
          </a:prstGeom>
          <a:noFill/>
        </p:spPr>
        <p:txBody>
          <a:bodyPr wrap="square" rtlCol="0">
            <a:spAutoFit/>
          </a:bodyPr>
          <a:lstStyle/>
          <a:p>
            <a:pPr algn="r"/>
            <a:r>
              <a:rPr lang="fr-FR" sz="1200"/>
              <a:t>Pages 17-18</a:t>
            </a:r>
          </a:p>
        </p:txBody>
      </p:sp>
    </p:spTree>
    <p:extLst>
      <p:ext uri="{BB962C8B-B14F-4D97-AF65-F5344CB8AC3E}">
        <p14:creationId xmlns:p14="http://schemas.microsoft.com/office/powerpoint/2010/main" val="402515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032563924"/>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4.</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Produire des données comptables dans un tableur</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75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03910" y="1426479"/>
            <a:ext cx="7221518" cy="3447098"/>
          </a:xfrm>
          <a:prstGeom prst="rect">
            <a:avLst/>
          </a:prstGeom>
        </p:spPr>
        <p:txBody>
          <a:bodyPr wrap="square">
            <a:spAutoFit/>
          </a:bodyPr>
          <a:lstStyle/>
          <a:p>
            <a:pPr marL="3943350" lvl="8" indent="-285750" fontAlgn="base">
              <a:buClr>
                <a:srgbClr val="4DC0DF"/>
              </a:buClr>
              <a:buFont typeface="Wingdings" pitchFamily="2" charset="2"/>
              <a:buChar char="§"/>
            </a:pPr>
            <a:r>
              <a:rPr lang="fr-FR" sz="1400">
                <a:solidFill>
                  <a:srgbClr val="2D2E83"/>
                </a:solidFill>
              </a:rPr>
              <a:t>Pour des situations de travail liées à la comptabilité.</a:t>
            </a:r>
          </a:p>
          <a:p>
            <a:pPr marL="3943350" lvl="8" indent="-285750" fontAlgn="base">
              <a:buClr>
                <a:srgbClr val="4DC0DF"/>
              </a:buClr>
              <a:buFont typeface="Wingdings" pitchFamily="2" charset="2"/>
              <a:buChar char="§"/>
            </a:pPr>
            <a:r>
              <a:rPr lang="fr-FR" sz="1400">
                <a:solidFill>
                  <a:srgbClr val="2D2E83"/>
                </a:solidFill>
              </a:rPr>
              <a:t>À partir de pièces justificatives (notes de crédit, factures avec rabais, etc.)</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Préparer des pièces justificatives.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Préparer des tableaux relatifs aux entrées ou aux sorties de fonds.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Élaborer des tableaux relatifs aux coûts.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Produire des formulaires (feuille de temps, comptes de dépenses, etc.) ou des analyses.</a:t>
            </a:r>
          </a:p>
        </p:txBody>
      </p:sp>
      <p:sp>
        <p:nvSpPr>
          <p:cNvPr id="6" name="ZoneTexte 5">
            <a:extLst>
              <a:ext uri="{FF2B5EF4-FFF2-40B4-BE49-F238E27FC236}">
                <a16:creationId xmlns:a16="http://schemas.microsoft.com/office/drawing/2014/main" id="{1A28D732-5638-F146-945A-EE1929C0E8D8}"/>
              </a:ext>
            </a:extLst>
          </p:cNvPr>
          <p:cNvSpPr txBox="1"/>
          <p:nvPr/>
        </p:nvSpPr>
        <p:spPr>
          <a:xfrm>
            <a:off x="7940351" y="205273"/>
            <a:ext cx="1035698" cy="276999"/>
          </a:xfrm>
          <a:prstGeom prst="rect">
            <a:avLst/>
          </a:prstGeom>
          <a:noFill/>
        </p:spPr>
        <p:txBody>
          <a:bodyPr wrap="square" rtlCol="0">
            <a:spAutoFit/>
          </a:bodyPr>
          <a:lstStyle/>
          <a:p>
            <a:pPr algn="r"/>
            <a:r>
              <a:rPr lang="fr-FR" sz="1200"/>
              <a:t>Page 19</a:t>
            </a:r>
          </a:p>
        </p:txBody>
      </p:sp>
    </p:spTree>
    <p:extLst>
      <p:ext uri="{BB962C8B-B14F-4D97-AF65-F5344CB8AC3E}">
        <p14:creationId xmlns:p14="http://schemas.microsoft.com/office/powerpoint/2010/main" val="253832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750909675"/>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5.</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CA" sz="1600" b="1" i="0" kern="1200">
                          <a:solidFill>
                            <a:srgbClr val="2D2E83"/>
                          </a:solidFill>
                          <a:effectLst/>
                          <a:latin typeface="+mn-lt"/>
                          <a:ea typeface="+mn-ea"/>
                          <a:cs typeface="+mn-cs"/>
                        </a:rPr>
                        <a:t>Comptabiliser des pièces justificatives</a:t>
                      </a:r>
                      <a:endParaRPr lang="fr-CA" sz="105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081971"/>
            <a:ext cx="7221518" cy="5016758"/>
          </a:xfrm>
          <a:prstGeom prst="rect">
            <a:avLst/>
          </a:prstGeom>
        </p:spPr>
        <p:txBody>
          <a:bodyPr wrap="square">
            <a:spAutoFit/>
          </a:bodyPr>
          <a:lstStyle/>
          <a:p>
            <a:pPr marL="3943350" lvl="8" indent="-285750" fontAlgn="base">
              <a:spcBef>
                <a:spcPts val="1200"/>
              </a:spcBef>
              <a:buClr>
                <a:srgbClr val="4DC0DF"/>
              </a:buClr>
              <a:buFont typeface="Wingdings" pitchFamily="2" charset="2"/>
              <a:buChar char="§"/>
            </a:pPr>
            <a:r>
              <a:rPr lang="fr-CA" sz="1400">
                <a:solidFill>
                  <a:srgbClr val="2D2E83"/>
                </a:solidFill>
              </a:rPr>
              <a:t>Pour différentes formes d’entreprises (compagnie, société, etc.)</a:t>
            </a:r>
          </a:p>
          <a:p>
            <a:pPr marL="3943350" lvl="8" indent="-285750" fontAlgn="base">
              <a:buClr>
                <a:srgbClr val="4DC0DF"/>
              </a:buClr>
              <a:buFont typeface="Wingdings" pitchFamily="2" charset="2"/>
              <a:buChar char="§"/>
            </a:pPr>
            <a:r>
              <a:rPr lang="fr-CA" sz="1400">
                <a:solidFill>
                  <a:srgbClr val="2D2E83"/>
                </a:solidFill>
              </a:rPr>
              <a:t>À l’aide d’un tableur</a:t>
            </a:r>
          </a:p>
          <a:p>
            <a:pPr marL="285750" lvl="0" indent="-285750" fontAlgn="base">
              <a:spcBef>
                <a:spcPts val="1200"/>
              </a:spcBef>
              <a:buClr>
                <a:srgbClr val="4DC0DF"/>
              </a:buClr>
              <a:buFont typeface="Wingdings" pitchFamily="2" charset="2"/>
              <a:buChar char="§"/>
            </a:pPr>
            <a:r>
              <a:rPr lang="fr-CA">
                <a:solidFill>
                  <a:srgbClr val="2D2E83"/>
                </a:solidFill>
              </a:rPr>
              <a:t>Distinguer les étapes du cycle comptable.</a:t>
            </a:r>
          </a:p>
          <a:p>
            <a:pPr marL="285750" lvl="0" indent="-285750" fontAlgn="base">
              <a:spcBef>
                <a:spcPts val="1200"/>
              </a:spcBef>
              <a:buClr>
                <a:srgbClr val="4DC0DF"/>
              </a:buClr>
              <a:buFont typeface="Wingdings" pitchFamily="2" charset="2"/>
              <a:buChar char="§"/>
            </a:pPr>
            <a:r>
              <a:rPr lang="fr-CA">
                <a:solidFill>
                  <a:srgbClr val="2D2E83"/>
                </a:solidFill>
              </a:rPr>
              <a:t>Analyser les pièces justificatives.</a:t>
            </a:r>
          </a:p>
          <a:p>
            <a:pPr marL="285750" lvl="0" indent="-285750" fontAlgn="base">
              <a:spcBef>
                <a:spcPts val="1200"/>
              </a:spcBef>
              <a:buClr>
                <a:srgbClr val="4DC0DF"/>
              </a:buClr>
              <a:buFont typeface="Wingdings" pitchFamily="2" charset="2"/>
              <a:buChar char="§"/>
            </a:pPr>
            <a:r>
              <a:rPr lang="fr-CA">
                <a:solidFill>
                  <a:srgbClr val="2D2E83"/>
                </a:solidFill>
              </a:rPr>
              <a:t>Codifier les pièces justificatives.</a:t>
            </a:r>
          </a:p>
          <a:p>
            <a:pPr marL="285750" lvl="0" indent="-285750" fontAlgn="base">
              <a:spcBef>
                <a:spcPts val="1200"/>
              </a:spcBef>
              <a:buClr>
                <a:srgbClr val="4DC0DF"/>
              </a:buClr>
              <a:buFont typeface="Wingdings" pitchFamily="2" charset="2"/>
              <a:buChar char="§"/>
            </a:pPr>
            <a:r>
              <a:rPr lang="fr-CA">
                <a:solidFill>
                  <a:srgbClr val="2D2E83"/>
                </a:solidFill>
              </a:rPr>
              <a:t>Comptabiliser les écritures comptables au journal général à l’aide d’un tableur.</a:t>
            </a:r>
          </a:p>
          <a:p>
            <a:pPr marL="285750" lvl="0" indent="-285750" fontAlgn="base">
              <a:spcBef>
                <a:spcPts val="1200"/>
              </a:spcBef>
              <a:buClr>
                <a:srgbClr val="4DC0DF"/>
              </a:buClr>
              <a:buFont typeface="Wingdings" pitchFamily="2" charset="2"/>
              <a:buChar char="§"/>
            </a:pPr>
            <a:r>
              <a:rPr lang="fr-CA">
                <a:solidFill>
                  <a:srgbClr val="2D2E83"/>
                </a:solidFill>
              </a:rPr>
              <a:t>Mettre à jour le solde des comptes aux grands livres auxiliaires et au GL général.</a:t>
            </a:r>
          </a:p>
          <a:p>
            <a:pPr marL="285750" lvl="0" indent="-285750" fontAlgn="base">
              <a:spcBef>
                <a:spcPts val="1200"/>
              </a:spcBef>
              <a:buClr>
                <a:srgbClr val="4DC0DF"/>
              </a:buClr>
              <a:buFont typeface="Wingdings" pitchFamily="2" charset="2"/>
              <a:buChar char="§"/>
            </a:pPr>
            <a:r>
              <a:rPr lang="fr-CA">
                <a:solidFill>
                  <a:srgbClr val="2D2E83"/>
                </a:solidFill>
              </a:rPr>
              <a:t>Produire une balance de vérification.</a:t>
            </a:r>
          </a:p>
          <a:p>
            <a:pPr marL="285750" lvl="0" indent="-285750" fontAlgn="base">
              <a:spcBef>
                <a:spcPts val="1200"/>
              </a:spcBef>
              <a:buClr>
                <a:srgbClr val="4DC0DF"/>
              </a:buClr>
              <a:buFont typeface="Wingdings" pitchFamily="2" charset="2"/>
              <a:buChar char="§"/>
            </a:pPr>
            <a:r>
              <a:rPr lang="fr-CA">
                <a:solidFill>
                  <a:srgbClr val="2D2E83"/>
                </a:solidFill>
              </a:rPr>
              <a:t>Produire un État des résultats et un Bilan.</a:t>
            </a:r>
          </a:p>
          <a:p>
            <a:pPr marL="285750" lvl="0" indent="-285750" fontAlgn="base">
              <a:spcBef>
                <a:spcPts val="1200"/>
              </a:spcBef>
              <a:buClr>
                <a:srgbClr val="4DC0DF"/>
              </a:buClr>
              <a:buFont typeface="Wingdings" pitchFamily="2" charset="2"/>
              <a:buChar char="§"/>
            </a:pPr>
            <a:r>
              <a:rPr lang="fr-CA">
                <a:solidFill>
                  <a:srgbClr val="2D2E83"/>
                </a:solidFill>
              </a:rPr>
              <a:t>Classer les pièces justificatives.</a:t>
            </a: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2358A189-6108-BD41-87E0-61141149728A}"/>
              </a:ext>
            </a:extLst>
          </p:cNvPr>
          <p:cNvSpPr txBox="1"/>
          <p:nvPr/>
        </p:nvSpPr>
        <p:spPr>
          <a:xfrm>
            <a:off x="7940351" y="205273"/>
            <a:ext cx="1035698" cy="276999"/>
          </a:xfrm>
          <a:prstGeom prst="rect">
            <a:avLst/>
          </a:prstGeom>
          <a:noFill/>
        </p:spPr>
        <p:txBody>
          <a:bodyPr wrap="square" rtlCol="0">
            <a:spAutoFit/>
          </a:bodyPr>
          <a:lstStyle/>
          <a:p>
            <a:pPr algn="r"/>
            <a:r>
              <a:rPr lang="fr-FR" sz="1200"/>
              <a:t>Pages 20-21</a:t>
            </a:r>
          </a:p>
        </p:txBody>
      </p:sp>
    </p:spTree>
    <p:extLst>
      <p:ext uri="{BB962C8B-B14F-4D97-AF65-F5344CB8AC3E}">
        <p14:creationId xmlns:p14="http://schemas.microsoft.com/office/powerpoint/2010/main" val="4055671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15680919"/>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marL="0" algn="l" defTabSz="914400" rtl="0" eaLnBrk="1" fontAlgn="base" latinLnBrk="0" hangingPunct="1"/>
                      <a:r>
                        <a:rPr lang="fr-FR" sz="1600" b="1" i="0" kern="1200">
                          <a:solidFill>
                            <a:srgbClr val="2D2E83"/>
                          </a:solidFill>
                          <a:effectLst/>
                          <a:latin typeface="Calibri" panose="020F0502020204030204" pitchFamily="34" charset="0"/>
                          <a:ea typeface="+mn-ea"/>
                          <a:cs typeface="+mn-cs"/>
                        </a:rPr>
                        <a:t>6.​</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Calibri" panose="020F0502020204030204" pitchFamily="34" charset="0"/>
                          <a:ea typeface="+mn-ea"/>
                          <a:cs typeface="+mn-cs"/>
                        </a:rPr>
                        <a:t>Comptabiliser des écritures dans un logiciel comptable</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FR" sz="1600" b="0" i="0" kern="1200">
                          <a:solidFill>
                            <a:srgbClr val="2D2E83"/>
                          </a:solidFill>
                          <a:effectLst/>
                          <a:latin typeface="Calibri" panose="020F0502020204030204" pitchFamily="34" charset="0"/>
                          <a:ea typeface="+mn-ea"/>
                          <a:cs typeface="+mn-cs"/>
                        </a:rPr>
                        <a:t>45 h​</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468826"/>
            <a:ext cx="7221518" cy="4770537"/>
          </a:xfrm>
          <a:prstGeom prst="rect">
            <a:avLst/>
          </a:prstGeom>
        </p:spPr>
        <p:txBody>
          <a:bodyPr wrap="square">
            <a:spAutoFit/>
          </a:bodyPr>
          <a:lstStyle/>
          <a:p>
            <a:pPr marL="3943350" lvl="8" indent="-285750" fontAlgn="base">
              <a:buClr>
                <a:srgbClr val="4DC0DF"/>
              </a:buClr>
              <a:buFont typeface="Wingdings" pitchFamily="2" charset="2"/>
              <a:buChar char="§"/>
            </a:pPr>
            <a:r>
              <a:rPr lang="fr-FR" sz="1400">
                <a:solidFill>
                  <a:srgbClr val="2D2E83"/>
                </a:solidFill>
              </a:rPr>
              <a:t>Pour différentes formes d’entreprises (compagnie, société, etc.)</a:t>
            </a:r>
          </a:p>
          <a:p>
            <a:pPr marL="3943350" lvl="8" indent="-285750" fontAlgn="base">
              <a:buClr>
                <a:srgbClr val="4DC0DF"/>
              </a:buClr>
              <a:buFont typeface="Wingdings" pitchFamily="2" charset="2"/>
              <a:buChar char="§"/>
            </a:pPr>
            <a:endParaRPr lang="fr-FR" sz="1400">
              <a:solidFill>
                <a:srgbClr val="2D2E83"/>
              </a:solidFill>
            </a:endParaRPr>
          </a:p>
          <a:p>
            <a:pPr marL="3943350" lvl="8" indent="-285750" fontAlgn="base">
              <a:buClr>
                <a:srgbClr val="4DC0DF"/>
              </a:buClr>
              <a:buFont typeface="Wingdings" pitchFamily="2" charset="2"/>
              <a:buChar char="§"/>
            </a:pPr>
            <a:r>
              <a:rPr lang="fr-FR" sz="1400">
                <a:solidFill>
                  <a:srgbClr val="2D2E83"/>
                </a:solidFill>
              </a:rPr>
              <a:t>À l’aide d’un logiciel comptable en version française et anglaise.</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Utiliser des fonctionnalités.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Enregistrer des écritures comptables au journal dans le logiciel comptable. </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Enregistrer au journal, dans le logiciel comptable, des écritures de correction comptables comportant des erreurs.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Générer des rapports et des états financiers.</a:t>
            </a:r>
          </a:p>
          <a:p>
            <a:pPr marL="285750" indent="-285750" fontAlgn="base">
              <a:buClr>
                <a:srgbClr val="4DC0DF"/>
              </a:buClr>
              <a:buFont typeface="Wingdings" pitchFamily="2" charset="2"/>
              <a:buChar char="§"/>
            </a:pPr>
            <a:endParaRPr lang="fr-FR">
              <a:solidFill>
                <a:srgbClr val="2D2E83"/>
              </a:solidFill>
            </a:endParaRPr>
          </a:p>
          <a:p>
            <a:pPr fontAlgn="base"/>
            <a:r>
              <a:rPr lang="fr-FR">
                <a:solidFill>
                  <a:srgbClr val="2D2E83"/>
                </a:solidFill>
              </a:rPr>
              <a:t>​</a:t>
            </a: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5FED264F-5F9A-1046-85AA-BFB0DB6BE917}"/>
              </a:ext>
            </a:extLst>
          </p:cNvPr>
          <p:cNvSpPr txBox="1"/>
          <p:nvPr/>
        </p:nvSpPr>
        <p:spPr>
          <a:xfrm>
            <a:off x="7940351" y="205273"/>
            <a:ext cx="1035698" cy="276999"/>
          </a:xfrm>
          <a:prstGeom prst="rect">
            <a:avLst/>
          </a:prstGeom>
          <a:noFill/>
        </p:spPr>
        <p:txBody>
          <a:bodyPr wrap="square" rtlCol="0">
            <a:spAutoFit/>
          </a:bodyPr>
          <a:lstStyle/>
          <a:p>
            <a:pPr algn="r"/>
            <a:r>
              <a:rPr lang="fr-FR" sz="1200"/>
              <a:t>Page 22</a:t>
            </a:r>
          </a:p>
        </p:txBody>
      </p:sp>
    </p:spTree>
    <p:extLst>
      <p:ext uri="{BB962C8B-B14F-4D97-AF65-F5344CB8AC3E}">
        <p14:creationId xmlns:p14="http://schemas.microsoft.com/office/powerpoint/2010/main" val="1817889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336086675"/>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7.</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Calibri" panose="020F0502020204030204" pitchFamily="34" charset="0"/>
                          <a:ea typeface="+mn-ea"/>
                          <a:cs typeface="+mn-cs"/>
                        </a:rPr>
                        <a:t>Communiquer à l’écrit en contexte de comptabilité </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09154" y="1235497"/>
            <a:ext cx="7221518" cy="4216539"/>
          </a:xfrm>
          <a:prstGeom prst="rect">
            <a:avLst/>
          </a:prstGeom>
        </p:spPr>
        <p:txBody>
          <a:bodyPr wrap="square">
            <a:spAutoFit/>
          </a:bodyPr>
          <a:lstStyle/>
          <a:p>
            <a:pPr marL="3028950" lvl="6" indent="-285750" fontAlgn="base">
              <a:buClr>
                <a:srgbClr val="4DC0DF"/>
              </a:buClr>
              <a:buFont typeface="Wingdings" pitchFamily="2" charset="2"/>
              <a:buChar char="§"/>
            </a:pPr>
            <a:r>
              <a:rPr lang="fr-FR" sz="1400">
                <a:solidFill>
                  <a:srgbClr val="2D2E83"/>
                </a:solidFill>
              </a:rPr>
              <a:t>À partir de modèles de lettres (ex. recouvrement, promotion, lettre de présentation, etc.)</a:t>
            </a:r>
          </a:p>
          <a:p>
            <a:pPr marL="3028950" lvl="6" indent="-285750" fontAlgn="base">
              <a:buClr>
                <a:srgbClr val="4DC0DF"/>
              </a:buClr>
              <a:buFont typeface="Wingdings" pitchFamily="2" charset="2"/>
              <a:buChar char="§"/>
            </a:pPr>
            <a:endParaRPr lang="fr-FR" sz="1400">
              <a:solidFill>
                <a:srgbClr val="2D2E83"/>
              </a:solidFill>
            </a:endParaRPr>
          </a:p>
          <a:p>
            <a:pPr marL="3028950" lvl="6" indent="-285750" fontAlgn="base">
              <a:buClr>
                <a:srgbClr val="4DC0DF"/>
              </a:buClr>
              <a:buFont typeface="Wingdings" pitchFamily="2" charset="2"/>
              <a:buChar char="§"/>
            </a:pPr>
            <a:r>
              <a:rPr lang="fr-FR" sz="1400">
                <a:solidFill>
                  <a:srgbClr val="2D2E83"/>
                </a:solidFill>
              </a:rPr>
              <a:t>À l’aide de l’équipement et des outils technologique d’aide à la rédaction et à la correction.</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Exploiter des fonctionnalités d'un logiciel de traitement de texte.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Adapter un modèle de lettre.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Correspondre à l'écrit à l’aide du numérique (messagerie instantanée: courriel, clavardage, etc.).</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en-US">
              <a:solidFill>
                <a:srgbClr val="2D2E83"/>
              </a:solidFill>
            </a:endParaRPr>
          </a:p>
          <a:p>
            <a:pPr fontAlgn="base"/>
            <a:r>
              <a:rPr lang="fr-FR">
                <a:solidFill>
                  <a:srgbClr val="2D2E83"/>
                </a:solidFill>
              </a:rPr>
              <a:t>​</a:t>
            </a: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6804BF5D-62F3-F44A-96A6-E8077D50932E}"/>
              </a:ext>
            </a:extLst>
          </p:cNvPr>
          <p:cNvSpPr txBox="1"/>
          <p:nvPr/>
        </p:nvSpPr>
        <p:spPr>
          <a:xfrm>
            <a:off x="7940351" y="205273"/>
            <a:ext cx="1035698" cy="276999"/>
          </a:xfrm>
          <a:prstGeom prst="rect">
            <a:avLst/>
          </a:prstGeom>
          <a:noFill/>
        </p:spPr>
        <p:txBody>
          <a:bodyPr wrap="square" rtlCol="0">
            <a:spAutoFit/>
          </a:bodyPr>
          <a:lstStyle/>
          <a:p>
            <a:pPr algn="r"/>
            <a:r>
              <a:rPr lang="fr-FR" sz="1200"/>
              <a:t>Page 23</a:t>
            </a:r>
          </a:p>
        </p:txBody>
      </p:sp>
    </p:spTree>
    <p:extLst>
      <p:ext uri="{BB962C8B-B14F-4D97-AF65-F5344CB8AC3E}">
        <p14:creationId xmlns:p14="http://schemas.microsoft.com/office/powerpoint/2010/main" val="155874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6D38B84-184D-664B-8244-B9795CAD5FA7}"/>
              </a:ext>
            </a:extLst>
          </p:cNvPr>
          <p:cNvSpPr>
            <a:spLocks noGrp="1"/>
          </p:cNvSpPr>
          <p:nvPr>
            <p:ph type="title"/>
          </p:nvPr>
        </p:nvSpPr>
        <p:spPr>
          <a:xfrm>
            <a:off x="628650" y="400326"/>
            <a:ext cx="7886700" cy="599611"/>
          </a:xfrm>
        </p:spPr>
        <p:txBody>
          <a:bodyPr>
            <a:normAutofit/>
          </a:bodyPr>
          <a:lstStyle/>
          <a:p>
            <a:r>
              <a:rPr lang="fr-CA" sz="3200">
                <a:cs typeface="Arial"/>
              </a:rPr>
              <a:t>Déroulement de la journée</a:t>
            </a:r>
            <a:endParaRPr lang="fr-FR"/>
          </a:p>
        </p:txBody>
      </p:sp>
      <p:sp>
        <p:nvSpPr>
          <p:cNvPr id="2" name="Espace réservé du contenu 1">
            <a:extLst>
              <a:ext uri="{FF2B5EF4-FFF2-40B4-BE49-F238E27FC236}">
                <a16:creationId xmlns:a16="http://schemas.microsoft.com/office/drawing/2014/main" id="{E72DCC71-3C0A-4F4F-8B0C-ACB2B01F1EAA}"/>
              </a:ext>
            </a:extLst>
          </p:cNvPr>
          <p:cNvSpPr>
            <a:spLocks noGrp="1"/>
          </p:cNvSpPr>
          <p:nvPr>
            <p:ph idx="1"/>
          </p:nvPr>
        </p:nvSpPr>
        <p:spPr>
          <a:xfrm>
            <a:off x="628650" y="999937"/>
            <a:ext cx="7886700" cy="3968347"/>
          </a:xfrm>
        </p:spPr>
        <p:txBody>
          <a:bodyPr vert="horz" lIns="91440" tIns="45720" rIns="91440" bIns="45720" rtlCol="0" anchor="t">
            <a:normAutofit fontScale="25000" lnSpcReduction="20000"/>
          </a:bodyPr>
          <a:lstStyle/>
          <a:p>
            <a:pPr marL="0">
              <a:lnSpc>
                <a:spcPct val="120000"/>
              </a:lnSpc>
              <a:buNone/>
            </a:pPr>
            <a:endParaRPr lang="fr-CA" sz="6000">
              <a:cs typeface="Arial"/>
            </a:endParaRPr>
          </a:p>
          <a:p>
            <a:pPr marL="0">
              <a:lnSpc>
                <a:spcPct val="120000"/>
              </a:lnSpc>
              <a:buNone/>
            </a:pPr>
            <a:r>
              <a:rPr lang="fr-CA" sz="6000">
                <a:cs typeface="Arial"/>
              </a:rPr>
              <a:t>8 h 30	Début de la rencontre </a:t>
            </a:r>
            <a:endParaRPr lang="fr-CA" sz="5000">
              <a:ea typeface="Calibri"/>
              <a:cs typeface="Arial"/>
            </a:endParaRPr>
          </a:p>
          <a:p>
            <a:pPr marL="0">
              <a:lnSpc>
                <a:spcPct val="120000"/>
              </a:lnSpc>
              <a:buNone/>
            </a:pPr>
            <a:r>
              <a:rPr lang="fr-CA" sz="6000">
                <a:cs typeface="Arial"/>
              </a:rPr>
              <a:t>10 h 15	Pause</a:t>
            </a:r>
            <a:endParaRPr lang="fr-CA" sz="6000">
              <a:ea typeface="Calibri"/>
              <a:cs typeface="Arial"/>
            </a:endParaRPr>
          </a:p>
          <a:p>
            <a:pPr marL="0" indent="0">
              <a:lnSpc>
                <a:spcPct val="120000"/>
              </a:lnSpc>
              <a:buNone/>
            </a:pPr>
            <a:r>
              <a:rPr lang="fr-CA" sz="6000">
                <a:cs typeface="Arial" panose="020B0604020202020204" pitchFamily="34" charset="0"/>
              </a:rPr>
              <a:t>10 h 30	Présentation du projet de formation et questions d’éclaircissement</a:t>
            </a:r>
          </a:p>
          <a:p>
            <a:pPr marL="0" indent="0">
              <a:lnSpc>
                <a:spcPct val="120000"/>
              </a:lnSpc>
              <a:buNone/>
            </a:pPr>
            <a:r>
              <a:rPr lang="fr-CA" sz="6000">
                <a:cs typeface="Arial" panose="020B0604020202020204" pitchFamily="34" charset="0"/>
              </a:rPr>
              <a:t>12 h 00	Dîner</a:t>
            </a:r>
          </a:p>
          <a:p>
            <a:pPr marL="0" indent="0">
              <a:lnSpc>
                <a:spcPct val="120000"/>
              </a:lnSpc>
              <a:buNone/>
            </a:pPr>
            <a:r>
              <a:rPr lang="fr-CA" sz="6000">
                <a:cs typeface="Arial" panose="020B0604020202020204" pitchFamily="34" charset="0"/>
              </a:rPr>
              <a:t>13 h 00	Présentation du projet de formation et questions d’éclaircissement</a:t>
            </a:r>
          </a:p>
          <a:p>
            <a:pPr marL="0" indent="0">
              <a:lnSpc>
                <a:spcPct val="120000"/>
              </a:lnSpc>
              <a:buNone/>
            </a:pPr>
            <a:r>
              <a:rPr lang="fr-CA" sz="6000">
                <a:cs typeface="Arial" panose="020B0604020202020204" pitchFamily="34" charset="0"/>
              </a:rPr>
              <a:t>14 h 30	Pause</a:t>
            </a:r>
          </a:p>
          <a:p>
            <a:pPr marL="0" indent="0">
              <a:lnSpc>
                <a:spcPct val="120000"/>
              </a:lnSpc>
              <a:buNone/>
            </a:pPr>
            <a:r>
              <a:rPr lang="fr-CA" sz="6000">
                <a:cs typeface="Arial" panose="020B0604020202020204" pitchFamily="34" charset="0"/>
              </a:rPr>
              <a:t>14 h 45	Présentation du projet de formation et questions d’éclaircissement</a:t>
            </a:r>
          </a:p>
          <a:p>
            <a:pPr marL="0" indent="0">
              <a:lnSpc>
                <a:spcPct val="120000"/>
              </a:lnSpc>
              <a:buNone/>
            </a:pPr>
            <a:r>
              <a:rPr lang="fr-CA" sz="6000">
                <a:cs typeface="Arial"/>
              </a:rPr>
              <a:t>16 h 00	Fin de la rencontre</a:t>
            </a:r>
            <a:endParaRPr lang="fr-CA">
              <a:ea typeface="Calibri"/>
              <a:cs typeface="Arial"/>
            </a:endParaRPr>
          </a:p>
          <a:p>
            <a:pPr marL="457200" lvl="1" indent="0">
              <a:buNone/>
            </a:pPr>
            <a:endParaRPr lang="fr-CA" b="1" cap="all">
              <a:latin typeface="Arial" panose="020B0604020202020204" pitchFamily="34" charset="0"/>
              <a:cs typeface="Arial" panose="020B0604020202020204" pitchFamily="34" charset="0"/>
            </a:endParaRPr>
          </a:p>
          <a:p>
            <a:pPr marL="457200" lvl="1" indent="0">
              <a:buNone/>
            </a:pPr>
            <a:endParaRPr lang="fr-CA">
              <a:latin typeface="Arial" panose="020B0604020202020204" pitchFamily="34" charset="0"/>
              <a:cs typeface="Arial" panose="020B0604020202020204" pitchFamily="34" charset="0"/>
            </a:endParaRPr>
          </a:p>
          <a:p>
            <a:pPr marL="0" indent="0">
              <a:buNone/>
            </a:pPr>
            <a:endParaRPr lang="fr-FR"/>
          </a:p>
        </p:txBody>
      </p:sp>
    </p:spTree>
    <p:extLst>
      <p:ext uri="{BB962C8B-B14F-4D97-AF65-F5344CB8AC3E}">
        <p14:creationId xmlns:p14="http://schemas.microsoft.com/office/powerpoint/2010/main" val="1009902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281039339"/>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situation)</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8.</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CA" sz="1600" b="1" i="0" kern="1200">
                          <a:solidFill>
                            <a:srgbClr val="2D2E83"/>
                          </a:solidFill>
                          <a:effectLst/>
                          <a:latin typeface="+mn-lt"/>
                          <a:ea typeface="+mn-ea"/>
                          <a:cs typeface="+mn-cs"/>
                        </a:rPr>
                        <a:t>Interagir en contexte professionnel</a:t>
                      </a:r>
                      <a:endParaRPr lang="fr-CA" sz="105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30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594312"/>
            <a:ext cx="7221518" cy="3139321"/>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Comprendre l’importance des interactions professionnelles dans le domaine de la comptabilité. </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Expérimenter des situations d’interaction propres au domaine de la comptabilité. </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Être consciente ou conscient de ses forces et de ses limites quant à sa façon d'interagir en contexte professionnel.</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B6055343-B6AA-2D42-B8FA-5158F40DA56D}"/>
              </a:ext>
            </a:extLst>
          </p:cNvPr>
          <p:cNvSpPr txBox="1"/>
          <p:nvPr/>
        </p:nvSpPr>
        <p:spPr>
          <a:xfrm>
            <a:off x="7940351" y="205273"/>
            <a:ext cx="1035698" cy="276999"/>
          </a:xfrm>
          <a:prstGeom prst="rect">
            <a:avLst/>
          </a:prstGeom>
          <a:noFill/>
        </p:spPr>
        <p:txBody>
          <a:bodyPr wrap="square" rtlCol="0">
            <a:spAutoFit/>
          </a:bodyPr>
          <a:lstStyle/>
          <a:p>
            <a:pPr algn="r"/>
            <a:r>
              <a:rPr lang="fr-FR" sz="1200"/>
              <a:t>Pages 24</a:t>
            </a:r>
          </a:p>
        </p:txBody>
      </p:sp>
    </p:spTree>
    <p:extLst>
      <p:ext uri="{BB962C8B-B14F-4D97-AF65-F5344CB8AC3E}">
        <p14:creationId xmlns:p14="http://schemas.microsoft.com/office/powerpoint/2010/main" val="41476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602224655"/>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9.</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Effectuer en anglais des activités liées à la comptabilité </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45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594312"/>
            <a:ext cx="7221518" cy="4708981"/>
          </a:xfrm>
          <a:prstGeom prst="rect">
            <a:avLst/>
          </a:prstGeom>
        </p:spPr>
        <p:txBody>
          <a:bodyPr wrap="square">
            <a:spAutoFit/>
          </a:bodyPr>
          <a:lstStyle/>
          <a:p>
            <a:pPr marL="3943350" lvl="8" indent="-285750" fontAlgn="base">
              <a:buClr>
                <a:srgbClr val="4DC0DF"/>
              </a:buClr>
              <a:buFont typeface="Wingdings" pitchFamily="2" charset="2"/>
              <a:buChar char="§"/>
            </a:pPr>
            <a:r>
              <a:rPr lang="fr-FR" sz="1400">
                <a:solidFill>
                  <a:srgbClr val="2D2E83"/>
                </a:solidFill>
              </a:rPr>
              <a:t>À partir de modèles de documents administratifs, de courriels, etc. </a:t>
            </a:r>
          </a:p>
          <a:p>
            <a:pPr marL="3943350" lvl="8" indent="-285750" fontAlgn="base">
              <a:buClr>
                <a:srgbClr val="4DC0DF"/>
              </a:buClr>
              <a:buFont typeface="Wingdings" pitchFamily="2" charset="2"/>
              <a:buChar char="§"/>
            </a:pPr>
            <a:endParaRPr lang="fr-FR" sz="1400">
              <a:solidFill>
                <a:srgbClr val="2D2E83"/>
              </a:solidFill>
            </a:endParaRPr>
          </a:p>
          <a:p>
            <a:pPr marL="3943350" lvl="8" indent="-285750" fontAlgn="base">
              <a:buClr>
                <a:srgbClr val="4DC0DF"/>
              </a:buClr>
              <a:buFont typeface="Wingdings" pitchFamily="2" charset="2"/>
              <a:buChar char="§"/>
            </a:pPr>
            <a:r>
              <a:rPr lang="fr-FR" sz="1400">
                <a:solidFill>
                  <a:srgbClr val="2D2E83"/>
                </a:solidFill>
              </a:rPr>
              <a:t>À l’aide de l’équipement et des outils technologique d’aide à la rédaction et à la correction.</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Répondre à des demandes verbales d’informations comptables.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Répondre à des demandes écrites d’informations comptables. (messagerie instantanée: courriel, clavardage, etc.).</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Adapter un modèle de document administratif.</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Remplir un formulaire en anglais.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5B7AAE8B-AC68-1E46-ABC6-E5CD9EBD541D}"/>
              </a:ext>
            </a:extLst>
          </p:cNvPr>
          <p:cNvSpPr txBox="1"/>
          <p:nvPr/>
        </p:nvSpPr>
        <p:spPr>
          <a:xfrm>
            <a:off x="7940351" y="205273"/>
            <a:ext cx="1035698" cy="276999"/>
          </a:xfrm>
          <a:prstGeom prst="rect">
            <a:avLst/>
          </a:prstGeom>
          <a:noFill/>
        </p:spPr>
        <p:txBody>
          <a:bodyPr wrap="square" rtlCol="0">
            <a:spAutoFit/>
          </a:bodyPr>
          <a:lstStyle/>
          <a:p>
            <a:pPr algn="r"/>
            <a:r>
              <a:rPr lang="fr-FR" sz="1200"/>
              <a:t>Pages 25</a:t>
            </a:r>
          </a:p>
        </p:txBody>
      </p:sp>
    </p:spTree>
    <p:extLst>
      <p:ext uri="{BB962C8B-B14F-4D97-AF65-F5344CB8AC3E}">
        <p14:creationId xmlns:p14="http://schemas.microsoft.com/office/powerpoint/2010/main" val="3801559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732316320"/>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10.</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Traiter les comptes de fournisseurs ou de sous-traitants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0" y="1196733"/>
            <a:ext cx="7491383" cy="6378669"/>
          </a:xfrm>
          <a:prstGeom prst="rect">
            <a:avLst/>
          </a:prstGeom>
        </p:spPr>
        <p:txBody>
          <a:bodyPr wrap="square" lIns="91440" tIns="45720" rIns="91440" bIns="45720" anchor="t">
            <a:spAutoFit/>
          </a:bodyPr>
          <a:lstStyle/>
          <a:p>
            <a:pPr marL="285750" indent="-285750" fontAlgn="base">
              <a:buClr>
                <a:srgbClr val="4DC0DF"/>
              </a:buClr>
              <a:buFont typeface="Wingdings" pitchFamily="2" charset="2"/>
              <a:buChar char="§"/>
            </a:pPr>
            <a:r>
              <a:rPr lang="fr-FR" sz="1600">
                <a:solidFill>
                  <a:srgbClr val="2D2E83"/>
                </a:solidFill>
              </a:rPr>
              <a:t>Organiser son travail.</a:t>
            </a:r>
          </a:p>
          <a:p>
            <a:pPr fontAlgn="base">
              <a:buClr>
                <a:srgbClr val="4DC0DF"/>
              </a:buClr>
            </a:pPr>
            <a:endParaRPr lang="fr-FR" sz="1050">
              <a:solidFill>
                <a:srgbClr val="2D2E83"/>
              </a:solidFill>
            </a:endParaRPr>
          </a:p>
          <a:p>
            <a:pPr marL="285750" indent="-285750" fontAlgn="base">
              <a:buClr>
                <a:srgbClr val="4DC0DF"/>
              </a:buClr>
              <a:buFont typeface="Wingdings" pitchFamily="2" charset="2"/>
              <a:buChar char="§"/>
            </a:pPr>
            <a:r>
              <a:rPr lang="fr-FR" sz="1600">
                <a:solidFill>
                  <a:srgbClr val="2D2E83"/>
                </a:solidFill>
              </a:rPr>
              <a:t>Créer ou mettre à jour le dossier du fournisseur ou du sous-traitant.</a:t>
            </a:r>
          </a:p>
          <a:p>
            <a:pPr fontAlgn="base">
              <a:buClr>
                <a:srgbClr val="4DC0DF"/>
              </a:buClr>
            </a:pPr>
            <a:endParaRPr lang="fr-FR" sz="1050">
              <a:solidFill>
                <a:srgbClr val="2D2E83"/>
              </a:solidFill>
            </a:endParaRPr>
          </a:p>
          <a:p>
            <a:pPr marL="285750" indent="-285750" fontAlgn="base">
              <a:buClr>
                <a:srgbClr val="4DC0DF"/>
              </a:buClr>
              <a:buFont typeface="Wingdings" pitchFamily="2" charset="2"/>
              <a:buChar char="§"/>
            </a:pPr>
            <a:r>
              <a:rPr lang="fr-FR" sz="1600">
                <a:solidFill>
                  <a:srgbClr val="2D2E83"/>
                </a:solidFill>
              </a:rPr>
              <a:t>Préparer des documents pour la saisie de données liées à un produit en inventaire, un projet (division, chantier, etc.), un service et un compte de GL.</a:t>
            </a:r>
          </a:p>
          <a:p>
            <a:pPr fontAlgn="base">
              <a:buClr>
                <a:srgbClr val="4DC0DF"/>
              </a:buClr>
            </a:pPr>
            <a:r>
              <a:rPr lang="fr-FR" sz="1050">
                <a:solidFill>
                  <a:srgbClr val="2D2E83"/>
                </a:solidFill>
              </a:rPr>
              <a:t>	</a:t>
            </a:r>
          </a:p>
          <a:p>
            <a:pPr marL="285750" indent="-285750" fontAlgn="base">
              <a:buClr>
                <a:srgbClr val="4DC0DF"/>
              </a:buClr>
              <a:buFont typeface="Wingdings" pitchFamily="2" charset="2"/>
              <a:buChar char="§"/>
            </a:pPr>
            <a:r>
              <a:rPr lang="fr-FR" sz="1600">
                <a:solidFill>
                  <a:srgbClr val="2D2E83"/>
                </a:solidFill>
              </a:rPr>
              <a:t>Comptabiliser :  </a:t>
            </a:r>
          </a:p>
          <a:p>
            <a:pPr marL="742950" lvl="1" indent="-285750" fontAlgn="base">
              <a:buClr>
                <a:srgbClr val="4DC0DF"/>
              </a:buClr>
              <a:buFont typeface="Wingdings" pitchFamily="2" charset="2"/>
              <a:buChar char="§"/>
            </a:pPr>
            <a:r>
              <a:rPr lang="fr-FR" sz="1600">
                <a:solidFill>
                  <a:srgbClr val="2D2E83"/>
                </a:solidFill>
              </a:rPr>
              <a:t>des transactions, en français et en anglais, dans le logiciel comptable liées aux achats, dépenses, notes de crédit et les corrections.</a:t>
            </a:r>
          </a:p>
          <a:p>
            <a:pPr marL="742950" lvl="1" indent="-285750" fontAlgn="base">
              <a:buClr>
                <a:srgbClr val="4DC0DF"/>
              </a:buClr>
              <a:buFont typeface="Wingdings" pitchFamily="2" charset="2"/>
              <a:buChar char="§"/>
            </a:pPr>
            <a:r>
              <a:rPr lang="fr-FR" sz="1600">
                <a:solidFill>
                  <a:srgbClr val="2D2E83"/>
                </a:solidFill>
              </a:rPr>
              <a:t>les paiements aux fournisseurs ou aux sous-traitants dans le logiciel comptable.</a:t>
            </a:r>
            <a:endParaRPr lang="fr-FR" sz="1600">
              <a:solidFill>
                <a:srgbClr val="2D2E83"/>
              </a:solidFill>
              <a:ea typeface="Calibri"/>
              <a:cs typeface="Calibri"/>
            </a:endParaRPr>
          </a:p>
          <a:p>
            <a:pPr marL="742950" lvl="1" indent="-285750" fontAlgn="base">
              <a:buClr>
                <a:srgbClr val="4DC0DF"/>
              </a:buClr>
              <a:buFont typeface="Wingdings" pitchFamily="2" charset="2"/>
              <a:buChar char="§"/>
            </a:pPr>
            <a:r>
              <a:rPr lang="fr-FR" sz="1600">
                <a:solidFill>
                  <a:srgbClr val="2D2E83"/>
                </a:solidFill>
              </a:rPr>
              <a:t>la petite caisse.</a:t>
            </a:r>
            <a:endParaRPr lang="fr-FR" sz="1600">
              <a:solidFill>
                <a:srgbClr val="2D2E83"/>
              </a:solidFill>
              <a:ea typeface="Calibri"/>
              <a:cs typeface="Calibri"/>
            </a:endParaRPr>
          </a:p>
          <a:p>
            <a:pPr fontAlgn="base">
              <a:buClr>
                <a:srgbClr val="4DC0DF"/>
              </a:buClr>
            </a:pPr>
            <a:endParaRPr lang="fr-FR" sz="1050">
              <a:solidFill>
                <a:srgbClr val="2D2E83"/>
              </a:solidFill>
            </a:endParaRPr>
          </a:p>
          <a:p>
            <a:pPr marL="285750" indent="-285750" fontAlgn="base">
              <a:buClr>
                <a:srgbClr val="4DC0DF"/>
              </a:buClr>
              <a:buFont typeface="Wingdings" pitchFamily="2" charset="2"/>
              <a:buChar char="§"/>
            </a:pPr>
            <a:r>
              <a:rPr lang="fr-FR" sz="1600">
                <a:solidFill>
                  <a:srgbClr val="2D2E83"/>
                </a:solidFill>
              </a:rPr>
              <a:t>Extraire des informations du logiciel comptable liées à des fournisseurs ou à des sous-traitants.</a:t>
            </a:r>
          </a:p>
          <a:p>
            <a:pPr fontAlgn="base">
              <a:buClr>
                <a:srgbClr val="4DC0DF"/>
              </a:buClr>
            </a:pPr>
            <a:endParaRPr lang="fr-FR" sz="1050">
              <a:solidFill>
                <a:srgbClr val="2D2E83"/>
              </a:solidFill>
            </a:endParaRPr>
          </a:p>
          <a:p>
            <a:pPr marL="285750" indent="-285750" fontAlgn="base">
              <a:buClr>
                <a:srgbClr val="4DC0DF"/>
              </a:buClr>
              <a:buFont typeface="Wingdings" pitchFamily="2" charset="2"/>
              <a:buChar char="§"/>
            </a:pPr>
            <a:r>
              <a:rPr lang="fr-FR" sz="1600">
                <a:solidFill>
                  <a:srgbClr val="2D2E83"/>
                </a:solidFill>
              </a:rPr>
              <a:t>Vérifier la concordance entre les états de compte reçus des fournisseurs ou des sous-traitants et les soldes du logiciel comptable.</a:t>
            </a:r>
          </a:p>
          <a:p>
            <a:pPr fontAlgn="base">
              <a:buClr>
                <a:srgbClr val="4DC0DF"/>
              </a:buClr>
            </a:pPr>
            <a:endParaRPr lang="fr-FR" sz="1050">
              <a:solidFill>
                <a:srgbClr val="2D2E83"/>
              </a:solidFill>
            </a:endParaRPr>
          </a:p>
          <a:p>
            <a:pPr marL="285750" indent="-285750" fontAlgn="base">
              <a:buClr>
                <a:srgbClr val="4DC0DF"/>
              </a:buClr>
              <a:buFont typeface="Wingdings" pitchFamily="2" charset="2"/>
              <a:buChar char="§"/>
            </a:pPr>
            <a:r>
              <a:rPr lang="fr-FR" sz="1600">
                <a:solidFill>
                  <a:srgbClr val="2D2E83"/>
                </a:solidFill>
              </a:rPr>
              <a:t>Classer les documents (des BC, des BL, des factures, des preuves de paiement, des états de comptes, etc.)</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319F7DE0-9E2B-F941-83FD-D857BBC89B70}"/>
              </a:ext>
            </a:extLst>
          </p:cNvPr>
          <p:cNvSpPr txBox="1"/>
          <p:nvPr/>
        </p:nvSpPr>
        <p:spPr>
          <a:xfrm>
            <a:off x="7940351" y="205273"/>
            <a:ext cx="1035698" cy="276999"/>
          </a:xfrm>
          <a:prstGeom prst="rect">
            <a:avLst/>
          </a:prstGeom>
          <a:noFill/>
        </p:spPr>
        <p:txBody>
          <a:bodyPr wrap="square" rtlCol="0">
            <a:spAutoFit/>
          </a:bodyPr>
          <a:lstStyle/>
          <a:p>
            <a:pPr algn="r"/>
            <a:r>
              <a:rPr lang="fr-FR" sz="1200"/>
              <a:t>Pages 26-27</a:t>
            </a:r>
          </a:p>
        </p:txBody>
      </p:sp>
    </p:spTree>
    <p:extLst>
      <p:ext uri="{BB962C8B-B14F-4D97-AF65-F5344CB8AC3E}">
        <p14:creationId xmlns:p14="http://schemas.microsoft.com/office/powerpoint/2010/main" val="818924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683599881"/>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11.</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Traiter les comptes clients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827427" y="1233574"/>
            <a:ext cx="7221518" cy="5693866"/>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Organiser son travail.</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Créer ou mettre à jour le dossier de la cliente ou du client.</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Facturer les clients.</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Comptabiliser les notes de crédit et les corrections.</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Encaisser les paiements.</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Comptabiliser les dépôts bancaires.</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Effectuer les suivis et le recouvrement.</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Extraire des informations du logiciel comptable liées à des clients.</a:t>
            </a:r>
          </a:p>
          <a:p>
            <a:pPr fontAlgn="base">
              <a:buClr>
                <a:srgbClr val="4DC0DF"/>
              </a:buClr>
            </a:pPr>
            <a:endParaRPr lang="fr-FR" sz="1400">
              <a:solidFill>
                <a:srgbClr val="2D2E83"/>
              </a:solidFill>
            </a:endParaRPr>
          </a:p>
          <a:p>
            <a:pPr marL="285750" indent="-285750" fontAlgn="base">
              <a:buClr>
                <a:srgbClr val="4DC0DF"/>
              </a:buClr>
              <a:buFont typeface="Wingdings" pitchFamily="2" charset="2"/>
              <a:buChar char="§"/>
            </a:pPr>
            <a:r>
              <a:rPr lang="fr-FR">
                <a:solidFill>
                  <a:srgbClr val="2D2E83"/>
                </a:solidFill>
              </a:rPr>
              <a:t>Classer les documents (des BC, des BL, des factures, des preuves d’encaissement, des états de comptes, etc.).</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en-US">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168DB82A-4E75-DF46-AA31-2162FB849DE4}"/>
              </a:ext>
            </a:extLst>
          </p:cNvPr>
          <p:cNvSpPr txBox="1"/>
          <p:nvPr/>
        </p:nvSpPr>
        <p:spPr>
          <a:xfrm>
            <a:off x="7940351" y="205273"/>
            <a:ext cx="1035698" cy="276999"/>
          </a:xfrm>
          <a:prstGeom prst="rect">
            <a:avLst/>
          </a:prstGeom>
          <a:noFill/>
        </p:spPr>
        <p:txBody>
          <a:bodyPr wrap="square" rtlCol="0">
            <a:spAutoFit/>
          </a:bodyPr>
          <a:lstStyle/>
          <a:p>
            <a:pPr algn="r"/>
            <a:r>
              <a:rPr lang="fr-FR" sz="1200"/>
              <a:t>Pages 28-29</a:t>
            </a:r>
          </a:p>
        </p:txBody>
      </p:sp>
    </p:spTree>
    <p:extLst>
      <p:ext uri="{BB962C8B-B14F-4D97-AF65-F5344CB8AC3E}">
        <p14:creationId xmlns:p14="http://schemas.microsoft.com/office/powerpoint/2010/main" val="4246756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184828985"/>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12.</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Traiter les dossiers du personnel</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405431"/>
            <a:ext cx="7221518" cy="5078313"/>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Organiser son travail.</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Répondre à des besoins ou des demandes liées à la gestion du personnel.</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Créer le dossier de l’employée ou de l’employé lors de l’embauche.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Remplir les formulaires (relevés d'emploi, etc.).</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Vérifier les données des feuilles de temps.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Calculer les salaires nets à l’aide d’un tableur.</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Classer les documents (des formulaires, des talons de paie, des preuves de paiement, etc.)</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875C0EF9-B14E-2343-AECF-9ECC34EEA069}"/>
              </a:ext>
            </a:extLst>
          </p:cNvPr>
          <p:cNvSpPr txBox="1"/>
          <p:nvPr/>
        </p:nvSpPr>
        <p:spPr>
          <a:xfrm>
            <a:off x="7940351" y="205273"/>
            <a:ext cx="1035698" cy="276999"/>
          </a:xfrm>
          <a:prstGeom prst="rect">
            <a:avLst/>
          </a:prstGeom>
          <a:noFill/>
        </p:spPr>
        <p:txBody>
          <a:bodyPr wrap="square" rtlCol="0">
            <a:spAutoFit/>
          </a:bodyPr>
          <a:lstStyle/>
          <a:p>
            <a:pPr algn="r"/>
            <a:r>
              <a:rPr lang="fr-FR" sz="1200"/>
              <a:t>Pages 30-31</a:t>
            </a:r>
          </a:p>
        </p:txBody>
      </p:sp>
    </p:spTree>
    <p:extLst>
      <p:ext uri="{BB962C8B-B14F-4D97-AF65-F5344CB8AC3E}">
        <p14:creationId xmlns:p14="http://schemas.microsoft.com/office/powerpoint/2010/main" val="2664224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2360028110"/>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13.</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Traiter les paies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339300"/>
            <a:ext cx="7221518" cy="4832092"/>
          </a:xfrm>
          <a:prstGeom prst="rect">
            <a:avLst/>
          </a:prstGeom>
        </p:spPr>
        <p:txBody>
          <a:bodyPr wrap="square">
            <a:spAutoFit/>
          </a:bodyPr>
          <a:lstStyle/>
          <a:p>
            <a:pPr marL="342900" indent="-342900" fontAlgn="base">
              <a:buClr>
                <a:srgbClr val="4DC0DF"/>
              </a:buClr>
              <a:buFont typeface="Wingdings" pitchFamily="2" charset="2"/>
              <a:buChar char="§"/>
            </a:pPr>
            <a:r>
              <a:rPr lang="fr-FR" sz="1600">
                <a:solidFill>
                  <a:srgbClr val="2D2E83"/>
                </a:solidFill>
              </a:rPr>
              <a:t>Organiser son travail.</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Inscrire les paies à l'aide d'un tableur.</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Inscrire les paies à l'aide d'un logiciel comptable.</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Effectuer le versement de la paie à l'aide d'un logiciel comptable.</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Effectuer une correction à la paie à l'aide d'un logiciel comptable.</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Générer les rapports à l'aide du logiciel comptable.</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S'assurer de la concordance des calculs et des écritures comptables.</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Réaliser des opérations liées aux activités de fin de période et de fin d'année civile.</a:t>
            </a:r>
          </a:p>
          <a:p>
            <a:pPr fontAlgn="base">
              <a:buClr>
                <a:srgbClr val="4DC0DF"/>
              </a:buClr>
            </a:pPr>
            <a:endParaRPr lang="fr-FR" sz="1200">
              <a:solidFill>
                <a:srgbClr val="2D2E83"/>
              </a:solidFill>
            </a:endParaRPr>
          </a:p>
          <a:p>
            <a:pPr marL="342900" indent="-342900" fontAlgn="base">
              <a:buClr>
                <a:srgbClr val="4DC0DF"/>
              </a:buClr>
              <a:buFont typeface="Wingdings" pitchFamily="2" charset="2"/>
              <a:buChar char="§"/>
            </a:pPr>
            <a:r>
              <a:rPr lang="fr-FR" sz="1600">
                <a:solidFill>
                  <a:srgbClr val="2D2E83"/>
                </a:solidFill>
              </a:rPr>
              <a:t>Classer les documents (des formulaires, talon de paie, des preuves de paiement, etc.).</a:t>
            </a: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91142EC7-F97D-7849-860D-8C72DCC9407A}"/>
              </a:ext>
            </a:extLst>
          </p:cNvPr>
          <p:cNvSpPr txBox="1"/>
          <p:nvPr/>
        </p:nvSpPr>
        <p:spPr>
          <a:xfrm>
            <a:off x="7940351" y="205273"/>
            <a:ext cx="1035698" cy="276999"/>
          </a:xfrm>
          <a:prstGeom prst="rect">
            <a:avLst/>
          </a:prstGeom>
          <a:noFill/>
        </p:spPr>
        <p:txBody>
          <a:bodyPr wrap="square" rtlCol="0">
            <a:spAutoFit/>
          </a:bodyPr>
          <a:lstStyle/>
          <a:p>
            <a:pPr algn="r"/>
            <a:r>
              <a:rPr lang="fr-FR" sz="1200"/>
              <a:t>Pages 32-33</a:t>
            </a:r>
          </a:p>
        </p:txBody>
      </p:sp>
    </p:spTree>
    <p:extLst>
      <p:ext uri="{BB962C8B-B14F-4D97-AF65-F5344CB8AC3E}">
        <p14:creationId xmlns:p14="http://schemas.microsoft.com/office/powerpoint/2010/main" val="330935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2082915835"/>
              </p:ext>
            </p:extLst>
          </p:nvPr>
        </p:nvGraphicFramePr>
        <p:xfrm>
          <a:off x="533520" y="374256"/>
          <a:ext cx="6229350" cy="85344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14.</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CA" sz="1600" b="1" i="0" kern="1200">
                          <a:solidFill>
                            <a:srgbClr val="2D2E83"/>
                          </a:solidFill>
                          <a:effectLst/>
                          <a:latin typeface="+mn-lt"/>
                          <a:ea typeface="+mn-ea"/>
                          <a:cs typeface="+mn-cs"/>
                        </a:rPr>
                        <a:t>Produire des déclarations de revenus pour des contribuables</a:t>
                      </a:r>
                      <a:endParaRPr lang="fr-CA" sz="10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60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406207"/>
            <a:ext cx="7221518" cy="5170646"/>
          </a:xfrm>
          <a:prstGeom prst="rect">
            <a:avLst/>
          </a:prstGeom>
        </p:spPr>
        <p:txBody>
          <a:bodyPr wrap="square">
            <a:spAutoFit/>
          </a:bodyPr>
          <a:lstStyle/>
          <a:p>
            <a:pPr marL="285750" indent="-285750" fontAlgn="base">
              <a:buClr>
                <a:srgbClr val="4DC0DF"/>
              </a:buClr>
              <a:buFont typeface="Wingdings" pitchFamily="2" charset="2"/>
              <a:buChar char="§"/>
            </a:pPr>
            <a:r>
              <a:rPr lang="fr-FR" sz="1600">
                <a:solidFill>
                  <a:srgbClr val="2D2E83"/>
                </a:solidFill>
              </a:rPr>
              <a:t>Organiser son travail.</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Remplir la fiche client des contribuables.</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Établir le revenu net fiscal du travail autonome.</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Créer un nouveau dossier des contribuables dans un logiciel d'impôt.</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Importer les données d'un dossier de contribuable de l'année précédente au logiciel d'impôt.</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Produire les rapports liés aux déclarations de revenus.</a:t>
            </a:r>
          </a:p>
          <a:p>
            <a:pPr fontAlgn="base">
              <a:buClr>
                <a:srgbClr val="4DC0DF"/>
              </a:buClr>
            </a:pPr>
            <a:r>
              <a:rPr lang="fr-FR" sz="1600">
                <a:solidFill>
                  <a:srgbClr val="2D2E83"/>
                </a:solidFill>
              </a:rPr>
              <a:t>	</a:t>
            </a:r>
          </a:p>
          <a:p>
            <a:pPr marL="285750" indent="-285750" fontAlgn="base">
              <a:buClr>
                <a:srgbClr val="4DC0DF"/>
              </a:buClr>
              <a:buFont typeface="Wingdings" pitchFamily="2" charset="2"/>
              <a:buChar char="§"/>
            </a:pPr>
            <a:r>
              <a:rPr lang="fr-FR" sz="1600">
                <a:solidFill>
                  <a:srgbClr val="2D2E83"/>
                </a:solidFill>
              </a:rPr>
              <a:t>Finaliser la production des déclarations de revenus.</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Effectuer les redressements de manière numérique subséquents à l'avis de cotisation.</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49190E85-48EB-034D-BFFA-070374831686}"/>
              </a:ext>
            </a:extLst>
          </p:cNvPr>
          <p:cNvSpPr txBox="1"/>
          <p:nvPr/>
        </p:nvSpPr>
        <p:spPr>
          <a:xfrm>
            <a:off x="7940351" y="205273"/>
            <a:ext cx="1035698" cy="276999"/>
          </a:xfrm>
          <a:prstGeom prst="rect">
            <a:avLst/>
          </a:prstGeom>
          <a:noFill/>
        </p:spPr>
        <p:txBody>
          <a:bodyPr wrap="square" rtlCol="0">
            <a:spAutoFit/>
          </a:bodyPr>
          <a:lstStyle/>
          <a:p>
            <a:pPr algn="r"/>
            <a:r>
              <a:rPr lang="fr-FR" sz="1200"/>
              <a:t>Pages 34-35</a:t>
            </a:r>
          </a:p>
        </p:txBody>
      </p:sp>
    </p:spTree>
    <p:extLst>
      <p:ext uri="{BB962C8B-B14F-4D97-AF65-F5344CB8AC3E}">
        <p14:creationId xmlns:p14="http://schemas.microsoft.com/office/powerpoint/2010/main" val="4110535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2028601852"/>
              </p:ext>
            </p:extLst>
          </p:nvPr>
        </p:nvGraphicFramePr>
        <p:xfrm>
          <a:off x="533520" y="374256"/>
          <a:ext cx="6229350" cy="85344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15.</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Configurer les paramètres d'un logiciel comptable pour l’implantation d’une entreprise</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75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807651"/>
            <a:ext cx="7221518" cy="3693319"/>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Organiser son travail.</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Créer l’entreprise dans le logiciel comptable. </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Modifier les paramètres du logiciel comptable en fonction des particularités de l’entreprise.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Importer des données entre des logiciels comptables compatibles.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Finaliser l’implantation de l’entreprise dans le logiciel comptable.</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CA3AF717-866A-7941-8B45-24FCE8E5E1A2}"/>
              </a:ext>
            </a:extLst>
          </p:cNvPr>
          <p:cNvSpPr txBox="1"/>
          <p:nvPr/>
        </p:nvSpPr>
        <p:spPr>
          <a:xfrm>
            <a:off x="7940351" y="205273"/>
            <a:ext cx="1035698" cy="276999"/>
          </a:xfrm>
          <a:prstGeom prst="rect">
            <a:avLst/>
          </a:prstGeom>
          <a:noFill/>
        </p:spPr>
        <p:txBody>
          <a:bodyPr wrap="square" rtlCol="0">
            <a:spAutoFit/>
          </a:bodyPr>
          <a:lstStyle/>
          <a:p>
            <a:pPr algn="r"/>
            <a:r>
              <a:rPr lang="fr-FR" sz="1200"/>
              <a:t>Pages 36-37</a:t>
            </a:r>
          </a:p>
        </p:txBody>
      </p:sp>
    </p:spTree>
    <p:extLst>
      <p:ext uri="{BB962C8B-B14F-4D97-AF65-F5344CB8AC3E}">
        <p14:creationId xmlns:p14="http://schemas.microsoft.com/office/powerpoint/2010/main" val="2981582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695021948"/>
              </p:ext>
            </p:extLst>
          </p:nvPr>
        </p:nvGraphicFramePr>
        <p:xfrm>
          <a:off x="533520" y="374256"/>
          <a:ext cx="6229350" cy="85344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16.</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Traiter les transactions liées aux stocks et aux immobilisations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45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807651"/>
            <a:ext cx="7221518" cy="3139321"/>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Établir la valeur des stocks.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Ajuster les soldes d'inventaire.</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Remplir des fiches d’immobilisation selon les méthodes d’amortissement comptable linéaire, proportionnel à l'utilisation et dégressif à taux constant.</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Comptabiliser des transactions d'immobilisation.</a:t>
            </a: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3EF62AD1-BB37-E845-AE3A-8A3B1FDFB4E0}"/>
              </a:ext>
            </a:extLst>
          </p:cNvPr>
          <p:cNvSpPr txBox="1"/>
          <p:nvPr/>
        </p:nvSpPr>
        <p:spPr>
          <a:xfrm>
            <a:off x="7940351" y="205273"/>
            <a:ext cx="1035698" cy="276999"/>
          </a:xfrm>
          <a:prstGeom prst="rect">
            <a:avLst/>
          </a:prstGeom>
          <a:noFill/>
        </p:spPr>
        <p:txBody>
          <a:bodyPr wrap="square" rtlCol="0">
            <a:spAutoFit/>
          </a:bodyPr>
          <a:lstStyle/>
          <a:p>
            <a:pPr algn="r"/>
            <a:r>
              <a:rPr lang="fr-FR" sz="1200"/>
              <a:t>Pages 38-39</a:t>
            </a:r>
          </a:p>
        </p:txBody>
      </p:sp>
    </p:spTree>
    <p:extLst>
      <p:ext uri="{BB962C8B-B14F-4D97-AF65-F5344CB8AC3E}">
        <p14:creationId xmlns:p14="http://schemas.microsoft.com/office/powerpoint/2010/main" val="1009170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328443488"/>
              </p:ext>
            </p:extLst>
          </p:nvPr>
        </p:nvGraphicFramePr>
        <p:xfrm>
          <a:off x="533520" y="374256"/>
          <a:ext cx="6229350" cy="85344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17.</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CA" sz="1600" b="1" i="0" kern="1200">
                          <a:solidFill>
                            <a:srgbClr val="2D2E83"/>
                          </a:solidFill>
                          <a:effectLst/>
                          <a:latin typeface="+mn-lt"/>
                          <a:ea typeface="+mn-ea"/>
                          <a:cs typeface="+mn-cs"/>
                        </a:rPr>
                        <a:t>Réaliser des activités de fin de mois dans un logiciel comptable</a:t>
                      </a:r>
                      <a:endParaRPr lang="fr-CA" sz="10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90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428509"/>
            <a:ext cx="7221518" cy="5755422"/>
          </a:xfrm>
          <a:prstGeom prst="rect">
            <a:avLst/>
          </a:prstGeom>
        </p:spPr>
        <p:txBody>
          <a:bodyPr wrap="square">
            <a:spAutoFit/>
          </a:bodyPr>
          <a:lstStyle/>
          <a:p>
            <a:pPr marL="285750" indent="-285750" fontAlgn="base">
              <a:buClr>
                <a:srgbClr val="4DC0DF"/>
              </a:buClr>
              <a:buFont typeface="Wingdings" pitchFamily="2" charset="2"/>
              <a:buChar char="§"/>
            </a:pPr>
            <a:r>
              <a:rPr lang="fr-FR" sz="1600">
                <a:solidFill>
                  <a:srgbClr val="2D2E83"/>
                </a:solidFill>
              </a:rPr>
              <a:t>Organiser son travail.</a:t>
            </a:r>
            <a:endParaRPr lang="fr-FR" sz="1200">
              <a:solidFill>
                <a:srgbClr val="2D2E83"/>
              </a:solidFill>
            </a:endParaRP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Rapprocher les comptes bancaires.</a:t>
            </a: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Régulariser les comptes pour : </a:t>
            </a:r>
          </a:p>
          <a:p>
            <a:pPr marL="742950" lvl="1" indent="-285750" fontAlgn="base">
              <a:buClr>
                <a:srgbClr val="4DC0DF"/>
              </a:buClr>
              <a:buFont typeface="Wingdings" pitchFamily="2" charset="2"/>
              <a:buChar char="§"/>
            </a:pPr>
            <a:r>
              <a:rPr lang="fr-FR" sz="1400">
                <a:solidFill>
                  <a:srgbClr val="2D2E83"/>
                </a:solidFill>
              </a:rPr>
              <a:t>Les fournitures et les actifs à court terme;</a:t>
            </a:r>
          </a:p>
          <a:p>
            <a:pPr marL="742950" lvl="1" indent="-285750" fontAlgn="base">
              <a:buClr>
                <a:srgbClr val="4DC0DF"/>
              </a:buClr>
              <a:buFont typeface="Wingdings" pitchFamily="2" charset="2"/>
              <a:buChar char="§"/>
            </a:pPr>
            <a:r>
              <a:rPr lang="fr-FR" sz="1400">
                <a:solidFill>
                  <a:srgbClr val="2D2E83"/>
                </a:solidFill>
              </a:rPr>
              <a:t>Les revenus perçus d'avance (revenu de déneigement, revenu d'abonnement, etc.);</a:t>
            </a:r>
          </a:p>
          <a:p>
            <a:pPr marL="742950" lvl="1" indent="-285750" fontAlgn="base">
              <a:buClr>
                <a:srgbClr val="4DC0DF"/>
              </a:buClr>
              <a:buFont typeface="Wingdings" pitchFamily="2" charset="2"/>
              <a:buChar char="§"/>
            </a:pPr>
            <a:r>
              <a:rPr lang="fr-FR" sz="1400">
                <a:solidFill>
                  <a:srgbClr val="2D2E83"/>
                </a:solidFill>
              </a:rPr>
              <a:t>Les dépenses payées d'avance (ex : assurances, taxes foncières, etc.)</a:t>
            </a:r>
          </a:p>
          <a:p>
            <a:pPr marL="742950" lvl="1" indent="-285750" fontAlgn="base">
              <a:buClr>
                <a:srgbClr val="4DC0DF"/>
              </a:buClr>
              <a:buFont typeface="Wingdings" pitchFamily="2" charset="2"/>
              <a:buChar char="§"/>
            </a:pPr>
            <a:r>
              <a:rPr lang="fr-FR" sz="1400">
                <a:solidFill>
                  <a:srgbClr val="2D2E83"/>
                </a:solidFill>
              </a:rPr>
              <a:t>Les produits et les charges courus (ex. salaires, électricité, intérêts, etc.);</a:t>
            </a:r>
          </a:p>
          <a:p>
            <a:pPr marL="742950" lvl="1" indent="-285750" fontAlgn="base">
              <a:buClr>
                <a:srgbClr val="4DC0DF"/>
              </a:buClr>
              <a:buFont typeface="Wingdings" pitchFamily="2" charset="2"/>
              <a:buChar char="§"/>
            </a:pPr>
            <a:r>
              <a:rPr lang="fr-FR" sz="1400">
                <a:solidFill>
                  <a:srgbClr val="2D2E83"/>
                </a:solidFill>
              </a:rPr>
              <a:t>Les amortissements.</a:t>
            </a: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Ajuster la provision pour mauvaises créances.</a:t>
            </a: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Traiter les déclarations obligatoires relatives aux taxes à la consommation (TPS/TVQ, etc.).</a:t>
            </a:r>
          </a:p>
          <a:p>
            <a:pPr fontAlgn="base">
              <a:buClr>
                <a:srgbClr val="4DC0DF"/>
              </a:buClr>
            </a:pPr>
            <a:endParaRPr lang="fr-FR" sz="1600">
              <a:solidFill>
                <a:srgbClr val="2D2E83"/>
              </a:solidFill>
            </a:endParaRPr>
          </a:p>
          <a:p>
            <a:pPr marL="285750" indent="-285750" fontAlgn="base">
              <a:buClr>
                <a:srgbClr val="4DC0DF"/>
              </a:buClr>
              <a:buFont typeface="Wingdings" pitchFamily="2" charset="2"/>
              <a:buChar char="§"/>
            </a:pPr>
            <a:r>
              <a:rPr lang="fr-FR" sz="1600">
                <a:solidFill>
                  <a:srgbClr val="2D2E83"/>
                </a:solidFill>
              </a:rPr>
              <a:t>Produire des rapports financiers.</a:t>
            </a: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Disposer des états financiers.</a:t>
            </a:r>
          </a:p>
          <a:p>
            <a:pPr fontAlgn="base">
              <a:buClr>
                <a:srgbClr val="4DC0DF"/>
              </a:buClr>
            </a:pPr>
            <a:endParaRPr lang="fr-FR" sz="1200">
              <a:solidFill>
                <a:srgbClr val="2D2E83"/>
              </a:solidFill>
            </a:endParaRPr>
          </a:p>
          <a:p>
            <a:pPr marL="285750" indent="-285750" fontAlgn="base">
              <a:buClr>
                <a:srgbClr val="4DC0DF"/>
              </a:buClr>
              <a:buFont typeface="Wingdings" pitchFamily="2" charset="2"/>
              <a:buChar char="§"/>
            </a:pPr>
            <a:r>
              <a:rPr lang="fr-FR" sz="1600">
                <a:solidFill>
                  <a:srgbClr val="2D2E83"/>
                </a:solidFill>
              </a:rPr>
              <a:t>Classer les rapports et les formulaires.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BEECFB48-37BE-5240-8A26-5C43CB2CB132}"/>
              </a:ext>
            </a:extLst>
          </p:cNvPr>
          <p:cNvSpPr txBox="1"/>
          <p:nvPr/>
        </p:nvSpPr>
        <p:spPr>
          <a:xfrm>
            <a:off x="7940351" y="205273"/>
            <a:ext cx="1035698" cy="276999"/>
          </a:xfrm>
          <a:prstGeom prst="rect">
            <a:avLst/>
          </a:prstGeom>
          <a:noFill/>
        </p:spPr>
        <p:txBody>
          <a:bodyPr wrap="square" rtlCol="0">
            <a:spAutoFit/>
          </a:bodyPr>
          <a:lstStyle/>
          <a:p>
            <a:pPr algn="r"/>
            <a:r>
              <a:rPr lang="fr-FR" sz="1200"/>
              <a:t>Pages 40-41</a:t>
            </a:r>
          </a:p>
        </p:txBody>
      </p:sp>
    </p:spTree>
    <p:extLst>
      <p:ext uri="{BB962C8B-B14F-4D97-AF65-F5344CB8AC3E}">
        <p14:creationId xmlns:p14="http://schemas.microsoft.com/office/powerpoint/2010/main" val="351054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6A0851-4831-C743-8164-84BB30078953}"/>
              </a:ext>
            </a:extLst>
          </p:cNvPr>
          <p:cNvSpPr>
            <a:spLocks noGrp="1"/>
          </p:cNvSpPr>
          <p:nvPr>
            <p:ph type="title"/>
          </p:nvPr>
        </p:nvSpPr>
        <p:spPr>
          <a:xfrm>
            <a:off x="589381" y="314790"/>
            <a:ext cx="7886700" cy="930589"/>
          </a:xfrm>
        </p:spPr>
        <p:txBody>
          <a:bodyPr>
            <a:normAutofit/>
          </a:bodyPr>
          <a:lstStyle/>
          <a:p>
            <a:r>
              <a:rPr lang="fr-FR" sz="3200">
                <a:cs typeface="Arial"/>
              </a:rPr>
              <a:t>Bref historique du projet</a:t>
            </a:r>
            <a:endParaRPr lang="fr-FR" sz="3200">
              <a:ea typeface="Calibri Light"/>
              <a:cs typeface="Arial"/>
            </a:endParaRPr>
          </a:p>
        </p:txBody>
      </p:sp>
      <p:sp>
        <p:nvSpPr>
          <p:cNvPr id="2" name="Espace réservé du contenu 1">
            <a:extLst>
              <a:ext uri="{FF2B5EF4-FFF2-40B4-BE49-F238E27FC236}">
                <a16:creationId xmlns:a16="http://schemas.microsoft.com/office/drawing/2014/main" id="{FFF743C5-2D14-1D48-9BAA-5DFC0CC2EEAF}"/>
              </a:ext>
            </a:extLst>
          </p:cNvPr>
          <p:cNvSpPr>
            <a:spLocks noGrp="1"/>
          </p:cNvSpPr>
          <p:nvPr>
            <p:ph idx="1"/>
          </p:nvPr>
        </p:nvSpPr>
        <p:spPr/>
        <p:txBody>
          <a:bodyPr vert="horz" lIns="91440" tIns="45720" rIns="91440" bIns="45720" rtlCol="0" anchor="t">
            <a:normAutofit/>
          </a:bodyPr>
          <a:lstStyle/>
          <a:p>
            <a:pPr>
              <a:buFont typeface="Wingdings" pitchFamily="2" charset="2"/>
              <a:buChar char="§"/>
            </a:pPr>
            <a:r>
              <a:rPr lang="fr-FR" sz="2200">
                <a:cs typeface="Arial" panose="020B0604020202020204" pitchFamily="34" charset="0"/>
              </a:rPr>
              <a:t>Automne 2023 : État de situation (grille diagnostic)</a:t>
            </a:r>
            <a:endParaRPr lang="fr-FR" sz="2200" i="1">
              <a:cs typeface="Arial" panose="020B0604020202020204" pitchFamily="34" charset="0"/>
            </a:endParaRPr>
          </a:p>
          <a:p>
            <a:pPr>
              <a:buFont typeface="Wingdings" pitchFamily="2" charset="2"/>
              <a:buChar char="§"/>
            </a:pPr>
            <a:r>
              <a:rPr lang="fr-CA" sz="2200">
                <a:cs typeface="Arial" panose="020B0604020202020204" pitchFamily="34" charset="0"/>
              </a:rPr>
              <a:t>Automne 2023 : Document d’orientation présenté au comité national des programmes d’études professionnelles et techniques </a:t>
            </a:r>
          </a:p>
          <a:p>
            <a:pPr lvl="1">
              <a:buFont typeface="Wingdings" pitchFamily="2" charset="2"/>
              <a:buChar char="§"/>
            </a:pPr>
            <a:r>
              <a:rPr lang="fr-CA" sz="1600" i="1">
                <a:cs typeface="Arial"/>
              </a:rPr>
              <a:t>«Effectivement, cette profession a évolué, entres autres, avec le développement et le raffinement des outils technologiques, et ce, tant au niveau du volet comptabilité que bureautique. Notamment, il faut revoir la proportion des apprentissages en comptabilité manuelle et le niveau de perfectionnement pour l’utilisation des tableurs. Ainsi, bon nombre de compétences sont encore pertinentes, mais une mise à jour est à faire.»</a:t>
            </a:r>
            <a:endParaRPr lang="fr-CA" sz="1600" i="1">
              <a:ea typeface="Calibri"/>
              <a:cs typeface="Arial"/>
            </a:endParaRPr>
          </a:p>
          <a:p>
            <a:pPr>
              <a:buFont typeface="Wingdings" pitchFamily="2" charset="2"/>
              <a:buChar char="§"/>
            </a:pPr>
            <a:r>
              <a:rPr lang="fr-FR" sz="2200">
                <a:cs typeface="Arial" panose="020B0604020202020204" pitchFamily="34" charset="0"/>
              </a:rPr>
              <a:t>Mars 2024 : Atelier d’analyse de profession pour les adjointes et adjoints à la comptabilité</a:t>
            </a:r>
          </a:p>
          <a:p>
            <a:pPr marL="0" indent="0">
              <a:buNone/>
            </a:pPr>
            <a:endParaRPr lang="fr-FR" sz="2200">
              <a:cs typeface="Arial" panose="020B0604020202020204" pitchFamily="34" charset="0"/>
            </a:endParaRPr>
          </a:p>
        </p:txBody>
      </p:sp>
    </p:spTree>
    <p:extLst>
      <p:ext uri="{BB962C8B-B14F-4D97-AF65-F5344CB8AC3E}">
        <p14:creationId xmlns:p14="http://schemas.microsoft.com/office/powerpoint/2010/main" val="2657794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4093655881"/>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générale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18.</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Calculer des marges bénéficiaires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45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807651"/>
            <a:ext cx="7221518" cy="3970318"/>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Calculer les revenus d’une entreprise. </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Calculer des coûts dans une entreprise de services.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Calculer des coûts dans une entreprise commerciale.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Calculer des coûts dans une entreprise de fabrication.</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Calculer des marges.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Préparer un tableau d'analyse.</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41E4D3A5-DCA0-8A49-9B4F-3A2C02CCF286}"/>
              </a:ext>
            </a:extLst>
          </p:cNvPr>
          <p:cNvSpPr txBox="1"/>
          <p:nvPr/>
        </p:nvSpPr>
        <p:spPr>
          <a:xfrm>
            <a:off x="7940351" y="205273"/>
            <a:ext cx="1035698" cy="276999"/>
          </a:xfrm>
          <a:prstGeom prst="rect">
            <a:avLst/>
          </a:prstGeom>
          <a:noFill/>
        </p:spPr>
        <p:txBody>
          <a:bodyPr wrap="square" rtlCol="0">
            <a:spAutoFit/>
          </a:bodyPr>
          <a:lstStyle/>
          <a:p>
            <a:pPr algn="r"/>
            <a:r>
              <a:rPr lang="fr-FR" sz="1200"/>
              <a:t>Pages 42</a:t>
            </a:r>
          </a:p>
        </p:txBody>
      </p:sp>
    </p:spTree>
    <p:extLst>
      <p:ext uri="{BB962C8B-B14F-4D97-AF65-F5344CB8AC3E}">
        <p14:creationId xmlns:p14="http://schemas.microsoft.com/office/powerpoint/2010/main" val="94981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5951862"/>
              </p:ext>
            </p:extLst>
          </p:nvPr>
        </p:nvGraphicFramePr>
        <p:xfrm>
          <a:off x="533520" y="374256"/>
          <a:ext cx="6229350" cy="85344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19.</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Réaliser des activités de fin d'année financière dans un logiciel comptable</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120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736509"/>
            <a:ext cx="7221518" cy="4524315"/>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Organiser son travail.</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Ajuster les comptes.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Préparer les rapports et les états financiers.</a:t>
            </a:r>
          </a:p>
          <a:p>
            <a:pPr fontAlgn="base">
              <a:buClr>
                <a:srgbClr val="4DC0DF"/>
              </a:buClr>
            </a:pPr>
            <a:r>
              <a:rPr lang="fr-FR">
                <a:solidFill>
                  <a:srgbClr val="2D2E83"/>
                </a:solidFill>
              </a:rPr>
              <a:t>	</a:t>
            </a:r>
          </a:p>
          <a:p>
            <a:pPr marL="285750" indent="-285750" fontAlgn="base">
              <a:buClr>
                <a:srgbClr val="4DC0DF"/>
              </a:buClr>
              <a:buFont typeface="Wingdings" pitchFamily="2" charset="2"/>
              <a:buChar char="§"/>
            </a:pPr>
            <a:r>
              <a:rPr lang="fr-FR">
                <a:solidFill>
                  <a:srgbClr val="2D2E83"/>
                </a:solidFill>
              </a:rPr>
              <a:t>Fermer l'année financière dans le logiciel comptable.</a:t>
            </a:r>
          </a:p>
          <a:p>
            <a:pPr fontAlgn="base">
              <a:buClr>
                <a:srgbClr val="4DC0DF"/>
              </a:buClr>
            </a:pPr>
            <a:r>
              <a:rPr lang="fr-FR">
                <a:solidFill>
                  <a:srgbClr val="2D2E83"/>
                </a:solidFill>
              </a:rPr>
              <a:t>	</a:t>
            </a:r>
          </a:p>
          <a:p>
            <a:pPr marL="285750" indent="-285750" fontAlgn="base">
              <a:buClr>
                <a:srgbClr val="4DC0DF"/>
              </a:buClr>
              <a:buFont typeface="Wingdings" pitchFamily="2" charset="2"/>
              <a:buChar char="§"/>
            </a:pPr>
            <a:r>
              <a:rPr lang="fr-FR">
                <a:solidFill>
                  <a:srgbClr val="2D2E83"/>
                </a:solidFill>
              </a:rPr>
              <a:t>Ouvrir la nouvelle année financière dans le logiciel comptable.</a:t>
            </a:r>
          </a:p>
          <a:p>
            <a:pPr fontAlgn="base">
              <a:buClr>
                <a:srgbClr val="4DC0DF"/>
              </a:buClr>
            </a:pPr>
            <a:r>
              <a:rPr lang="fr-FR">
                <a:solidFill>
                  <a:srgbClr val="2D2E83"/>
                </a:solidFill>
              </a:rPr>
              <a:t>	</a:t>
            </a:r>
          </a:p>
          <a:p>
            <a:pPr marL="285750" indent="-285750" fontAlgn="base">
              <a:buClr>
                <a:srgbClr val="4DC0DF"/>
              </a:buClr>
              <a:buFont typeface="Wingdings" pitchFamily="2" charset="2"/>
              <a:buChar char="§"/>
            </a:pPr>
            <a:r>
              <a:rPr lang="fr-FR">
                <a:solidFill>
                  <a:srgbClr val="2D2E83"/>
                </a:solidFill>
              </a:rPr>
              <a:t>Préparer les rapports prévisionnels.</a:t>
            </a:r>
          </a:p>
          <a:p>
            <a:pPr fontAlgn="base">
              <a:buClr>
                <a:srgbClr val="4DC0DF"/>
              </a:buClr>
            </a:pPr>
            <a:r>
              <a:rPr lang="fr-FR">
                <a:solidFill>
                  <a:srgbClr val="2D2E83"/>
                </a:solidFill>
              </a:rPr>
              <a:t>	</a:t>
            </a:r>
          </a:p>
          <a:p>
            <a:pPr marL="285750" indent="-285750" fontAlgn="base">
              <a:buClr>
                <a:srgbClr val="4DC0DF"/>
              </a:buClr>
              <a:buFont typeface="Wingdings" pitchFamily="2" charset="2"/>
              <a:buChar char="§"/>
            </a:pPr>
            <a:r>
              <a:rPr lang="fr-FR">
                <a:solidFill>
                  <a:srgbClr val="2D2E83"/>
                </a:solidFill>
              </a:rPr>
              <a:t>Classer les rapports.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08878F19-45D0-BF48-A079-6AD3364AC7C6}"/>
              </a:ext>
            </a:extLst>
          </p:cNvPr>
          <p:cNvSpPr txBox="1"/>
          <p:nvPr/>
        </p:nvSpPr>
        <p:spPr>
          <a:xfrm>
            <a:off x="7940351" y="205273"/>
            <a:ext cx="1035698" cy="276999"/>
          </a:xfrm>
          <a:prstGeom prst="rect">
            <a:avLst/>
          </a:prstGeom>
          <a:noFill/>
        </p:spPr>
        <p:txBody>
          <a:bodyPr wrap="square" rtlCol="0">
            <a:spAutoFit/>
          </a:bodyPr>
          <a:lstStyle/>
          <a:p>
            <a:pPr algn="r"/>
            <a:r>
              <a:rPr lang="fr-FR" sz="1200"/>
              <a:t>Pages 43-44</a:t>
            </a:r>
          </a:p>
        </p:txBody>
      </p:sp>
    </p:spTree>
    <p:extLst>
      <p:ext uri="{BB962C8B-B14F-4D97-AF65-F5344CB8AC3E}">
        <p14:creationId xmlns:p14="http://schemas.microsoft.com/office/powerpoint/2010/main" val="295160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3154449074"/>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comportement)</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20.</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marL="0" algn="l" defTabSz="914400" rtl="0" eaLnBrk="1" fontAlgn="base" latinLnBrk="0" hangingPunct="1"/>
                      <a:r>
                        <a:rPr lang="fr-CA" sz="1600" b="1" i="0" kern="1200">
                          <a:solidFill>
                            <a:srgbClr val="2D2E83"/>
                          </a:solidFill>
                          <a:effectLst/>
                          <a:latin typeface="+mn-lt"/>
                          <a:ea typeface="+mn-ea"/>
                          <a:cs typeface="+mn-cs"/>
                        </a:rPr>
                        <a:t>Offrir des services comptables</a:t>
                      </a: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120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547220"/>
            <a:ext cx="7221518" cy="3693319"/>
          </a:xfrm>
          <a:prstGeom prst="rect">
            <a:avLst/>
          </a:prstGeom>
        </p:spPr>
        <p:txBody>
          <a:bodyPr wrap="square">
            <a:spAutoFit/>
          </a:bodyPr>
          <a:lstStyle/>
          <a:p>
            <a:pPr marL="285750" indent="-285750" fontAlgn="base">
              <a:buClr>
                <a:srgbClr val="4DC0DF"/>
              </a:buClr>
              <a:buFont typeface="Wingdings" pitchFamily="2" charset="2"/>
              <a:buChar char="§"/>
            </a:pPr>
            <a:r>
              <a:rPr lang="fr-FR">
                <a:solidFill>
                  <a:srgbClr val="2D2E83"/>
                </a:solidFill>
              </a:rPr>
              <a:t>Organiser son travail.</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Réaliser des activités trimestrielles.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Exploiter les fonctionnalités automatisées d’un logiciel comptable liées à un volume important de transactions.</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Résoudre des incohérences comptables dans un logiciel comptable.</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Classer les rapports et les formulaires.</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3F93DB18-AE70-2545-90D3-2CBF13829974}"/>
              </a:ext>
            </a:extLst>
          </p:cNvPr>
          <p:cNvSpPr txBox="1"/>
          <p:nvPr/>
        </p:nvSpPr>
        <p:spPr>
          <a:xfrm>
            <a:off x="7940351" y="205273"/>
            <a:ext cx="1035698" cy="276999"/>
          </a:xfrm>
          <a:prstGeom prst="rect">
            <a:avLst/>
          </a:prstGeom>
          <a:noFill/>
        </p:spPr>
        <p:txBody>
          <a:bodyPr wrap="square" rtlCol="0">
            <a:spAutoFit/>
          </a:bodyPr>
          <a:lstStyle/>
          <a:p>
            <a:pPr algn="r"/>
            <a:r>
              <a:rPr lang="fr-FR" sz="1200"/>
              <a:t>Pages 45-46</a:t>
            </a:r>
          </a:p>
        </p:txBody>
      </p:sp>
    </p:spTree>
    <p:extLst>
      <p:ext uri="{BB962C8B-B14F-4D97-AF65-F5344CB8AC3E}">
        <p14:creationId xmlns:p14="http://schemas.microsoft.com/office/powerpoint/2010/main" val="3545069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B9F36CD8-A629-B84E-A029-DA9A7F039048}"/>
              </a:ext>
            </a:extLst>
          </p:cNvPr>
          <p:cNvGraphicFramePr>
            <a:graphicFrameLocks noGrp="1"/>
          </p:cNvGraphicFramePr>
          <p:nvPr>
            <p:ph idx="1"/>
            <p:extLst>
              <p:ext uri="{D42A27DB-BD31-4B8C-83A1-F6EECF244321}">
                <p14:modId xmlns:p14="http://schemas.microsoft.com/office/powerpoint/2010/main" val="1668391298"/>
              </p:ext>
            </p:extLst>
          </p:nvPr>
        </p:nvGraphicFramePr>
        <p:xfrm>
          <a:off x="533520" y="374256"/>
          <a:ext cx="6229350" cy="636270"/>
        </p:xfrm>
        <a:graphic>
          <a:graphicData uri="http://schemas.openxmlformats.org/drawingml/2006/table">
            <a:tbl>
              <a:tblPr/>
              <a:tblGrid>
                <a:gridCol w="485775">
                  <a:extLst>
                    <a:ext uri="{9D8B030D-6E8A-4147-A177-3AD203B41FA5}">
                      <a16:colId xmlns:a16="http://schemas.microsoft.com/office/drawing/2014/main" val="369854300"/>
                    </a:ext>
                  </a:extLst>
                </a:gridCol>
                <a:gridCol w="5067300">
                  <a:extLst>
                    <a:ext uri="{9D8B030D-6E8A-4147-A177-3AD203B41FA5}">
                      <a16:colId xmlns:a16="http://schemas.microsoft.com/office/drawing/2014/main" val="1166168860"/>
                    </a:ext>
                  </a:extLst>
                </a:gridCol>
                <a:gridCol w="676275">
                  <a:extLst>
                    <a:ext uri="{9D8B030D-6E8A-4147-A177-3AD203B41FA5}">
                      <a16:colId xmlns:a16="http://schemas.microsoft.com/office/drawing/2014/main" val="1310248034"/>
                    </a:ext>
                  </a:extLst>
                </a:gridCol>
              </a:tblGrid>
              <a:tr h="257175">
                <a:tc gridSpan="3">
                  <a:txBody>
                    <a:bodyPr/>
                    <a:lstStyle/>
                    <a:p>
                      <a:pPr algn="l" fontAlgn="base"/>
                      <a:r>
                        <a:rPr lang="fr-FR" sz="1200" b="0" i="0">
                          <a:solidFill>
                            <a:srgbClr val="2D2E83"/>
                          </a:solidFill>
                          <a:effectLst/>
                          <a:latin typeface="Calibri" panose="020F0502020204030204" pitchFamily="34" charset="0"/>
                        </a:rPr>
                        <a:t>Compétence particulière (Traduite en situation)</a:t>
                      </a:r>
                      <a:r>
                        <a:rPr lang="fr-FR" sz="1200" b="1" i="0">
                          <a:solidFill>
                            <a:srgbClr val="000000"/>
                          </a:solidFill>
                          <a:effectLst/>
                          <a:latin typeface="Calibri" panose="020F0502020204030204" pitchFamily="34" charset="0"/>
                        </a:rPr>
                        <a:t>​</a:t>
                      </a:r>
                      <a:endParaRPr lang="fr-FR" b="1"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F0F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8878851"/>
                  </a:ext>
                </a:extLst>
              </a:tr>
              <a:tr h="361950">
                <a:tc>
                  <a:txBody>
                    <a:bodyPr/>
                    <a:lstStyle/>
                    <a:p>
                      <a:pPr algn="l" fontAlgn="base"/>
                      <a:r>
                        <a:rPr lang="fr-FR" sz="1600" b="1" i="0">
                          <a:solidFill>
                            <a:srgbClr val="2D2E83"/>
                          </a:solidFill>
                          <a:effectLst/>
                          <a:latin typeface="Calibri" panose="020F0502020204030204" pitchFamily="34" charset="0"/>
                        </a:rPr>
                        <a:t>21.</a:t>
                      </a:r>
                      <a:r>
                        <a:rPr lang="fr-FR" sz="1600" b="0" i="0">
                          <a:solidFill>
                            <a:srgbClr val="000000"/>
                          </a:solidFill>
                          <a:effectLst/>
                          <a:latin typeface="Calibri" panose="020F050202020403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l" fontAlgn="base"/>
                      <a:r>
                        <a:rPr lang="fr-CA" sz="1400" b="1" i="0" kern="1200">
                          <a:solidFill>
                            <a:srgbClr val="2D2E83"/>
                          </a:solidFill>
                          <a:effectLst/>
                          <a:latin typeface="+mn-lt"/>
                          <a:ea typeface="+mn-ea"/>
                          <a:cs typeface="+mn-cs"/>
                        </a:rPr>
                        <a:t>S’intégrer au milieu de travail</a:t>
                      </a:r>
                      <a:endParaRPr lang="fr-CA" sz="1050" b="0" i="0">
                        <a:solidFill>
                          <a:srgbClr val="2D2E83"/>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tc>
                  <a:txBody>
                    <a:bodyPr/>
                    <a:lstStyle/>
                    <a:p>
                      <a:pPr algn="r" fontAlgn="base"/>
                      <a:r>
                        <a:rPr lang="fr-FR" sz="1400" b="0" i="0">
                          <a:solidFill>
                            <a:srgbClr val="2D2E83"/>
                          </a:solidFill>
                          <a:effectLst/>
                          <a:latin typeface="Arial" panose="020B0604020202020204" pitchFamily="34" charset="0"/>
                        </a:rPr>
                        <a:t>120 h</a:t>
                      </a:r>
                      <a:r>
                        <a:rPr lang="fr-FR" sz="1400" b="0" i="0">
                          <a:solidFill>
                            <a:srgbClr val="000000"/>
                          </a:solidFill>
                          <a:effectLst/>
                          <a:latin typeface="Arial" panose="020B0604020202020204" pitchFamily="34" charset="0"/>
                        </a:rPr>
                        <a:t>​</a:t>
                      </a:r>
                      <a:endParaRPr lang="fr-FR" b="0" i="0">
                        <a:solidFill>
                          <a:srgbClr val="000000"/>
                        </a:solidFill>
                        <a:effectLst/>
                      </a:endParaRPr>
                    </a:p>
                  </a:txBody>
                  <a:tcPr>
                    <a:lnL w="17269" cap="flat" cmpd="sng" algn="ctr">
                      <a:solidFill>
                        <a:srgbClr val="A5A5A5"/>
                      </a:solidFill>
                      <a:prstDash val="solid"/>
                      <a:round/>
                      <a:headEnd type="none" w="med" len="med"/>
                      <a:tailEnd type="none" w="med" len="med"/>
                    </a:lnL>
                    <a:lnR w="17269" cap="flat" cmpd="sng" algn="ctr">
                      <a:solidFill>
                        <a:srgbClr val="A5A5A5"/>
                      </a:solidFill>
                      <a:prstDash val="solid"/>
                      <a:round/>
                      <a:headEnd type="none" w="med" len="med"/>
                      <a:tailEnd type="none" w="med" len="med"/>
                    </a:lnR>
                    <a:lnT w="17269" cap="flat" cmpd="sng" algn="ctr">
                      <a:solidFill>
                        <a:srgbClr val="A5A5A5"/>
                      </a:solidFill>
                      <a:prstDash val="solid"/>
                      <a:round/>
                      <a:headEnd type="none" w="med" len="med"/>
                      <a:tailEnd type="none" w="med" len="med"/>
                    </a:lnT>
                    <a:lnB w="17269" cap="flat" cmpd="sng" algn="ctr">
                      <a:solidFill>
                        <a:srgbClr val="A5A5A5"/>
                      </a:solidFill>
                      <a:prstDash val="solid"/>
                      <a:round/>
                      <a:headEnd type="none" w="med" len="med"/>
                      <a:tailEnd type="none" w="med" len="med"/>
                    </a:lnB>
                    <a:solidFill>
                      <a:srgbClr val="E1E1E1"/>
                    </a:solidFill>
                  </a:tcPr>
                </a:tc>
                <a:extLst>
                  <a:ext uri="{0D108BD9-81ED-4DB2-BD59-A6C34878D82A}">
                    <a16:rowId xmlns:a16="http://schemas.microsoft.com/office/drawing/2014/main" val="2046260845"/>
                  </a:ext>
                </a:extLst>
              </a:tr>
            </a:tbl>
          </a:graphicData>
        </a:graphic>
      </p:graphicFrame>
      <p:sp>
        <p:nvSpPr>
          <p:cNvPr id="5" name="Rectangle 1">
            <a:extLst>
              <a:ext uri="{FF2B5EF4-FFF2-40B4-BE49-F238E27FC236}">
                <a16:creationId xmlns:a16="http://schemas.microsoft.com/office/drawing/2014/main" id="{2AB2B517-B423-624E-9BDD-CDF329040751}"/>
              </a:ext>
            </a:extLst>
          </p:cNvPr>
          <p:cNvSpPr>
            <a:spLocks noGrp="1" noChangeArrowheads="1"/>
          </p:cNvSpPr>
          <p:nvPr>
            <p:ph type="title"/>
          </p:nvPr>
        </p:nvSpPr>
        <p:spPr bwMode="auto">
          <a:xfrm>
            <a:off x="-335666" y="-2590208"/>
            <a:ext cx="7886700" cy="129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pitchFamily="2"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52C2D11-AA33-8C47-A4A0-5ED9F6F8C865}"/>
              </a:ext>
            </a:extLst>
          </p:cNvPr>
          <p:cNvSpPr/>
          <p:nvPr/>
        </p:nvSpPr>
        <p:spPr>
          <a:xfrm>
            <a:off x="961241" y="1547220"/>
            <a:ext cx="7221518" cy="3139321"/>
          </a:xfrm>
          <a:prstGeom prst="rect">
            <a:avLst/>
          </a:prstGeom>
        </p:spPr>
        <p:txBody>
          <a:bodyPr wrap="square">
            <a:spAutoFit/>
          </a:bodyPr>
          <a:lstStyle/>
          <a:p>
            <a:pPr marL="285750" indent="-285750" fontAlgn="base">
              <a:buClr>
                <a:srgbClr val="4DC0DF"/>
              </a:buClr>
              <a:buFont typeface="Wingdings" pitchFamily="2" charset="2"/>
              <a:buChar char="§"/>
            </a:pPr>
            <a:endParaRPr lang="fr-FR" u="sng">
              <a:solidFill>
                <a:srgbClr val="2D2E83"/>
              </a:solidFill>
            </a:endParaRPr>
          </a:p>
          <a:p>
            <a:pPr marL="285750" indent="-285750" fontAlgn="base">
              <a:buClr>
                <a:srgbClr val="4DC0DF"/>
              </a:buClr>
              <a:buFont typeface="Wingdings" pitchFamily="2" charset="2"/>
              <a:buChar char="§"/>
            </a:pPr>
            <a:endParaRPr lang="fr-FR" u="sng">
              <a:solidFill>
                <a:srgbClr val="2D2E83"/>
              </a:solidFill>
            </a:endParaRPr>
          </a:p>
          <a:p>
            <a:pPr marL="285750" indent="-285750" fontAlgn="base">
              <a:buClr>
                <a:srgbClr val="4DC0DF"/>
              </a:buClr>
              <a:buFont typeface="Wingdings" pitchFamily="2" charset="2"/>
              <a:buChar char="§"/>
            </a:pPr>
            <a:r>
              <a:rPr lang="fr-FR">
                <a:solidFill>
                  <a:srgbClr val="2D2E83"/>
                </a:solidFill>
              </a:rPr>
              <a:t>Comprendre le contexte de travail dans le domaine de la comptabilité.</a:t>
            </a:r>
          </a:p>
          <a:p>
            <a:pPr marL="285750" indent="-285750" fontAlgn="base">
              <a:buClr>
                <a:srgbClr val="4DC0DF"/>
              </a:buClr>
              <a:buFont typeface="Wingdings" pitchFamily="2" charset="2"/>
              <a:buChar cha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Expérimenter des situations de travail propres au domaine de la comptabilité.</a:t>
            </a:r>
          </a:p>
          <a:p>
            <a:pPr fontAlgn="base">
              <a:buClr>
                <a:srgbClr val="4DC0DF"/>
              </a:buClr>
            </a:pPr>
            <a:endParaRPr lang="fr-FR">
              <a:solidFill>
                <a:srgbClr val="2D2E83"/>
              </a:solidFill>
            </a:endParaRPr>
          </a:p>
          <a:p>
            <a:pPr marL="285750" indent="-285750" fontAlgn="base">
              <a:buClr>
                <a:srgbClr val="4DC0DF"/>
              </a:buClr>
              <a:buFont typeface="Wingdings" pitchFamily="2" charset="2"/>
              <a:buChar char="§"/>
            </a:pPr>
            <a:r>
              <a:rPr lang="fr-FR">
                <a:solidFill>
                  <a:srgbClr val="2D2E83"/>
                </a:solidFill>
              </a:rPr>
              <a:t>Être consciente ou conscient de ses forces et de ses limites quant à son intégration en contexte professionnel.</a:t>
            </a:r>
          </a:p>
          <a:p>
            <a:pPr marL="285750" indent="-285750" fontAlgn="base">
              <a:buClr>
                <a:srgbClr val="4DC0DF"/>
              </a:buClr>
              <a:buFont typeface="Wingdings" pitchFamily="2" charset="2"/>
              <a:buChar char="§"/>
            </a:pPr>
            <a:endParaRPr lang="fr-FR">
              <a:solidFill>
                <a:srgbClr val="2D2E83"/>
              </a:solidFill>
            </a:endParaRPr>
          </a:p>
          <a:p>
            <a:pPr marL="742950" lvl="1" indent="-285750" fontAlgn="base">
              <a:buFont typeface="Courier New" panose="02070309020205020404" pitchFamily="49" charset="0"/>
              <a:buChar char="o"/>
            </a:pPr>
            <a:endParaRPr lang="en-US">
              <a:solidFill>
                <a:srgbClr val="2D2E83"/>
              </a:solidFill>
            </a:endParaRPr>
          </a:p>
        </p:txBody>
      </p:sp>
      <p:sp>
        <p:nvSpPr>
          <p:cNvPr id="6" name="ZoneTexte 5">
            <a:extLst>
              <a:ext uri="{FF2B5EF4-FFF2-40B4-BE49-F238E27FC236}">
                <a16:creationId xmlns:a16="http://schemas.microsoft.com/office/drawing/2014/main" id="{413A695E-AC96-8F4E-90A2-1B54CBCD5C07}"/>
              </a:ext>
            </a:extLst>
          </p:cNvPr>
          <p:cNvSpPr txBox="1"/>
          <p:nvPr/>
        </p:nvSpPr>
        <p:spPr>
          <a:xfrm>
            <a:off x="7940351" y="205273"/>
            <a:ext cx="1035698" cy="276999"/>
          </a:xfrm>
          <a:prstGeom prst="rect">
            <a:avLst/>
          </a:prstGeom>
          <a:noFill/>
        </p:spPr>
        <p:txBody>
          <a:bodyPr wrap="square" rtlCol="0">
            <a:spAutoFit/>
          </a:bodyPr>
          <a:lstStyle/>
          <a:p>
            <a:pPr algn="r"/>
            <a:r>
              <a:rPr lang="fr-FR" sz="1200"/>
              <a:t>Page 46</a:t>
            </a:r>
          </a:p>
        </p:txBody>
      </p:sp>
    </p:spTree>
    <p:extLst>
      <p:ext uri="{BB962C8B-B14F-4D97-AF65-F5344CB8AC3E}">
        <p14:creationId xmlns:p14="http://schemas.microsoft.com/office/powerpoint/2010/main" val="3703829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288294"/>
            <a:ext cx="7886700" cy="1296261"/>
          </a:xfrm>
          <a:noFill/>
        </p:spPr>
        <p:txBody>
          <a:bodyPr anchor="t"/>
          <a:lstStyle/>
          <a:p>
            <a:r>
              <a:rPr lang="fr-FR" sz="2900">
                <a:cs typeface="Arial"/>
              </a:rPr>
              <a:t>Questions d’éclaircissement ou commentaires</a:t>
            </a:r>
          </a:p>
        </p:txBody>
      </p:sp>
      <p:sp>
        <p:nvSpPr>
          <p:cNvPr id="2" name="Espace réservé du contenu 1">
            <a:extLst>
              <a:ext uri="{FF2B5EF4-FFF2-40B4-BE49-F238E27FC236}">
                <a16:creationId xmlns:a16="http://schemas.microsoft.com/office/drawing/2014/main" id="{86C241DC-6B37-EC9E-AFEB-886D3C5B79C1}"/>
              </a:ext>
            </a:extLst>
          </p:cNvPr>
          <p:cNvSpPr>
            <a:spLocks noGrp="1"/>
          </p:cNvSpPr>
          <p:nvPr>
            <p:ph idx="1"/>
          </p:nvPr>
        </p:nvSpPr>
        <p:spPr/>
        <p:txBody>
          <a:bodyPr/>
          <a:lstStyle/>
          <a:p>
            <a:r>
              <a:rPr lang="fr-FR"/>
              <a:t>Notez vos questions ou commentaires</a:t>
            </a:r>
          </a:p>
          <a:p>
            <a:r>
              <a:rPr lang="fr-FR"/>
              <a:t>1 courriel par école avec toutes les questions ou commentaires</a:t>
            </a:r>
          </a:p>
          <a:p>
            <a:r>
              <a:rPr lang="fr-FR"/>
              <a:t>Envoyez un courriel intitulé «Questions ou commentaires – Projet de formation Comptabilité» à :</a:t>
            </a:r>
          </a:p>
          <a:p>
            <a:pPr marL="0" indent="0">
              <a:buNone/>
            </a:pPr>
            <a:endParaRPr lang="fr-FR"/>
          </a:p>
          <a:p>
            <a:pPr marL="457200" lvl="1" indent="0">
              <a:buNone/>
            </a:pPr>
            <a:r>
              <a:rPr lang="fr-FR" sz="2800" err="1">
                <a:hlinkClick r:id="rId3"/>
              </a:rPr>
              <a:t>helene.boileau@education.gouv.qc.ca</a:t>
            </a:r>
            <a:endParaRPr lang="fr-FR" sz="2800"/>
          </a:p>
        </p:txBody>
      </p:sp>
    </p:spTree>
    <p:extLst>
      <p:ext uri="{BB962C8B-B14F-4D97-AF65-F5344CB8AC3E}">
        <p14:creationId xmlns:p14="http://schemas.microsoft.com/office/powerpoint/2010/main" val="1468625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6A0851-4831-C743-8164-84BB30078953}"/>
              </a:ext>
            </a:extLst>
          </p:cNvPr>
          <p:cNvSpPr>
            <a:spLocks noGrp="1"/>
          </p:cNvSpPr>
          <p:nvPr>
            <p:ph type="title"/>
          </p:nvPr>
        </p:nvSpPr>
        <p:spPr>
          <a:xfrm>
            <a:off x="589381" y="314790"/>
            <a:ext cx="7886700" cy="930589"/>
          </a:xfrm>
        </p:spPr>
        <p:txBody>
          <a:bodyPr>
            <a:normAutofit fontScale="90000"/>
          </a:bodyPr>
          <a:lstStyle/>
          <a:p>
            <a:r>
              <a:rPr lang="fr-FR" sz="3200">
                <a:cs typeface="Arial"/>
              </a:rPr>
              <a:t>Prochaine étape du processus de révision d’un programme d’études en formation professionnelle</a:t>
            </a:r>
            <a:endParaRPr lang="fr-FR" sz="3200"/>
          </a:p>
        </p:txBody>
      </p:sp>
      <p:sp>
        <p:nvSpPr>
          <p:cNvPr id="2" name="Espace réservé du contenu 1">
            <a:extLst>
              <a:ext uri="{FF2B5EF4-FFF2-40B4-BE49-F238E27FC236}">
                <a16:creationId xmlns:a16="http://schemas.microsoft.com/office/drawing/2014/main" id="{FFF743C5-2D14-1D48-9BAA-5DFC0CC2EEAF}"/>
              </a:ext>
            </a:extLst>
          </p:cNvPr>
          <p:cNvSpPr>
            <a:spLocks noGrp="1"/>
          </p:cNvSpPr>
          <p:nvPr>
            <p:ph idx="1"/>
          </p:nvPr>
        </p:nvSpPr>
        <p:spPr/>
        <p:txBody>
          <a:bodyPr>
            <a:normAutofit/>
          </a:bodyPr>
          <a:lstStyle/>
          <a:p>
            <a:pPr>
              <a:buFont typeface="Wingdings" pitchFamily="2" charset="2"/>
              <a:buChar char="§"/>
            </a:pPr>
            <a:r>
              <a:rPr lang="fr-FR" sz="2200">
                <a:cs typeface="Arial" panose="020B0604020202020204" pitchFamily="34" charset="0"/>
              </a:rPr>
              <a:t>Ateliers d’analyse de la profession adjointe ou adjoint à la comptabilité</a:t>
            </a:r>
          </a:p>
          <a:p>
            <a:pPr>
              <a:buFont typeface="Wingdings" pitchFamily="2" charset="2"/>
              <a:buChar char="§"/>
            </a:pPr>
            <a:r>
              <a:rPr lang="fr-FR" sz="2200">
                <a:cs typeface="Arial" panose="020B0604020202020204" pitchFamily="34" charset="0"/>
              </a:rPr>
              <a:t>Élaboration du projet de formation</a:t>
            </a:r>
          </a:p>
          <a:p>
            <a:pPr>
              <a:buFont typeface="Wingdings" pitchFamily="2" charset="2"/>
              <a:buChar char="§"/>
            </a:pPr>
            <a:r>
              <a:rPr lang="fr-FR" sz="2200">
                <a:cs typeface="Arial" panose="020B0604020202020204" pitchFamily="34" charset="0"/>
              </a:rPr>
              <a:t>Présentation du projet de formation (24 février)</a:t>
            </a:r>
          </a:p>
          <a:p>
            <a:pPr>
              <a:buFont typeface="Wingdings" pitchFamily="2" charset="2"/>
              <a:buChar char="§"/>
            </a:pPr>
            <a:r>
              <a:rPr lang="fr-FR" sz="2200" b="1">
                <a:cs typeface="Arial" panose="020B0604020202020204" pitchFamily="34" charset="0"/>
              </a:rPr>
              <a:t>Validation du projet de formation (26 février)</a:t>
            </a:r>
            <a:endParaRPr lang="fr-FR" sz="2200" b="1" strike="sngStrike">
              <a:cs typeface="Arial" panose="020B0604020202020204" pitchFamily="34" charset="0"/>
            </a:endParaRPr>
          </a:p>
          <a:p>
            <a:pPr>
              <a:buFont typeface="Wingdings" pitchFamily="2" charset="2"/>
              <a:buChar char="§"/>
            </a:pPr>
            <a:r>
              <a:rPr lang="fr-FR" sz="2200">
                <a:cs typeface="Arial" panose="020B0604020202020204" pitchFamily="34" charset="0"/>
              </a:rPr>
              <a:t>Élaboration du programme d’études</a:t>
            </a:r>
          </a:p>
          <a:p>
            <a:pPr>
              <a:buFont typeface="Wingdings" pitchFamily="2" charset="2"/>
              <a:buChar char="§"/>
            </a:pPr>
            <a:r>
              <a:rPr lang="fr-FR" sz="2200">
                <a:cs typeface="Arial" panose="020B0604020202020204" pitchFamily="34" charset="0"/>
              </a:rPr>
              <a:t>Production du cadre d’évaluation des apprentissages</a:t>
            </a:r>
          </a:p>
          <a:p>
            <a:pPr>
              <a:buFont typeface="Wingdings" pitchFamily="2" charset="2"/>
              <a:buChar char="§"/>
            </a:pPr>
            <a:r>
              <a:rPr lang="fr-FR" sz="2200">
                <a:cs typeface="Arial" panose="020B0604020202020204" pitchFamily="34" charset="0"/>
              </a:rPr>
              <a:t>Production des épreuves ministérielles</a:t>
            </a:r>
          </a:p>
          <a:p>
            <a:pPr>
              <a:buFont typeface="Wingdings" pitchFamily="2" charset="2"/>
              <a:buChar char="§"/>
            </a:pPr>
            <a:r>
              <a:rPr lang="fr-FR" sz="2200">
                <a:cs typeface="Arial" panose="020B0604020202020204" pitchFamily="34" charset="0"/>
              </a:rPr>
              <a:t>Implantation</a:t>
            </a:r>
          </a:p>
          <a:p>
            <a:pPr>
              <a:buFont typeface="Wingdings" pitchFamily="2" charset="2"/>
              <a:buChar char="§"/>
            </a:pPr>
            <a:endParaRPr lang="fr-FR" sz="2200"/>
          </a:p>
        </p:txBody>
      </p:sp>
    </p:spTree>
    <p:extLst>
      <p:ext uri="{BB962C8B-B14F-4D97-AF65-F5344CB8AC3E}">
        <p14:creationId xmlns:p14="http://schemas.microsoft.com/office/powerpoint/2010/main" val="3106610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524000" y="3200400"/>
            <a:ext cx="4038600" cy="1447800"/>
          </a:xfrm>
          <a:noFill/>
        </p:spPr>
        <p:txBody>
          <a:bodyPr anchor="t"/>
          <a:lstStyle/>
          <a:p>
            <a:pPr algn="l" eaLnBrk="1" hangingPunct="1"/>
            <a:r>
              <a:rPr lang="fr-FR" sz="2400">
                <a:latin typeface="Frutiger 65 Bold" pitchFamily="1" charset="0"/>
              </a:rPr>
              <a:t>Merci de votre attention</a:t>
            </a:r>
            <a:br>
              <a:rPr lang="fr-FR" sz="2400">
                <a:solidFill>
                  <a:srgbClr val="000000"/>
                </a:solidFill>
                <a:latin typeface="Frutiger 65 Bold" pitchFamily="1" charset="0"/>
              </a:rPr>
            </a:br>
            <a:endParaRPr lang="fr-FR" sz="2400">
              <a:solidFill>
                <a:srgbClr val="000000"/>
              </a:solidFill>
              <a:latin typeface="Frutiger 65 Bold" pitchFamily="1" charset="0"/>
            </a:endParaRPr>
          </a:p>
        </p:txBody>
      </p:sp>
    </p:spTree>
    <p:extLst>
      <p:ext uri="{BB962C8B-B14F-4D97-AF65-F5344CB8AC3E}">
        <p14:creationId xmlns:p14="http://schemas.microsoft.com/office/powerpoint/2010/main" val="249572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61872-84C3-60A5-3DD9-14ACAC9A5083}"/>
              </a:ext>
            </a:extLst>
          </p:cNvPr>
          <p:cNvSpPr>
            <a:spLocks noGrp="1"/>
          </p:cNvSpPr>
          <p:nvPr>
            <p:ph type="title"/>
          </p:nvPr>
        </p:nvSpPr>
        <p:spPr/>
        <p:txBody>
          <a:bodyPr/>
          <a:lstStyle/>
          <a:p>
            <a:r>
              <a:rPr lang="fr-FR"/>
              <a:t>Résumé des étapes liées à la révision du programme d’études - Comptabilité</a:t>
            </a:r>
          </a:p>
        </p:txBody>
      </p:sp>
      <p:graphicFrame>
        <p:nvGraphicFramePr>
          <p:cNvPr id="456" name="Diagramme 455">
            <a:extLst>
              <a:ext uri="{FF2B5EF4-FFF2-40B4-BE49-F238E27FC236}">
                <a16:creationId xmlns:a16="http://schemas.microsoft.com/office/drawing/2014/main" id="{7803DB16-58F6-CF24-2461-3434D6412107}"/>
              </a:ext>
            </a:extLst>
          </p:cNvPr>
          <p:cNvGraphicFramePr/>
          <p:nvPr>
            <p:extLst>
              <p:ext uri="{D42A27DB-BD31-4B8C-83A1-F6EECF244321}">
                <p14:modId xmlns:p14="http://schemas.microsoft.com/office/powerpoint/2010/main" val="2565452493"/>
              </p:ext>
            </p:extLst>
          </p:nvPr>
        </p:nvGraphicFramePr>
        <p:xfrm>
          <a:off x="508000" y="2331716"/>
          <a:ext cx="8128000" cy="202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2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516743"/>
            <a:ext cx="7886700" cy="565951"/>
          </a:xfrm>
        </p:spPr>
        <p:txBody>
          <a:bodyPr anchor="t">
            <a:normAutofit fontScale="90000"/>
          </a:bodyPr>
          <a:lstStyle/>
          <a:p>
            <a:pPr>
              <a:defRPr/>
            </a:pPr>
            <a:r>
              <a:rPr lang="fr-FR" b="1">
                <a:cs typeface="Arial" panose="020B0604020202020204" pitchFamily="34" charset="0"/>
              </a:rPr>
              <a:t>Objectifs de la rencontre</a:t>
            </a:r>
            <a:br>
              <a:rPr lang="fr-FR" sz="1200">
                <a:cs typeface="Arial" panose="020B0604020202020204" pitchFamily="34" charset="0"/>
              </a:rPr>
            </a:br>
            <a:br>
              <a:rPr lang="fr-FR" sz="2000">
                <a:cs typeface="Arial" panose="020B0604020202020204" pitchFamily="34" charset="0"/>
              </a:rPr>
            </a:br>
            <a:endParaRPr lang="fr-FR" sz="1800" b="0">
              <a:cs typeface="Arial" panose="020B0604020202020204" pitchFamily="34" charset="0"/>
            </a:endParaRPr>
          </a:p>
        </p:txBody>
      </p:sp>
      <p:sp>
        <p:nvSpPr>
          <p:cNvPr id="2" name="Espace réservé du contenu 1">
            <a:extLst>
              <a:ext uri="{FF2B5EF4-FFF2-40B4-BE49-F238E27FC236}">
                <a16:creationId xmlns:a16="http://schemas.microsoft.com/office/drawing/2014/main" id="{B3F8C245-1C01-8E41-95F9-D4A537FD5476}"/>
              </a:ext>
            </a:extLst>
          </p:cNvPr>
          <p:cNvSpPr>
            <a:spLocks noGrp="1"/>
          </p:cNvSpPr>
          <p:nvPr>
            <p:ph idx="1"/>
          </p:nvPr>
        </p:nvSpPr>
        <p:spPr/>
        <p:txBody>
          <a:bodyPr vert="horz" lIns="91440" tIns="45720" rIns="91440" bIns="45720" rtlCol="0" anchor="t">
            <a:normAutofit/>
          </a:bodyPr>
          <a:lstStyle/>
          <a:p>
            <a:pPr marL="0" indent="0">
              <a:buNone/>
            </a:pPr>
            <a:endParaRPr lang="fr-CA">
              <a:cs typeface="Arial"/>
            </a:endParaRPr>
          </a:p>
          <a:p>
            <a:pPr>
              <a:buFont typeface="Wingdings" pitchFamily="2" charset="2"/>
              <a:buChar char="§"/>
            </a:pPr>
            <a:r>
              <a:rPr lang="fr-CA">
                <a:cs typeface="Arial"/>
              </a:rPr>
              <a:t>Présenter les orientations retenues pour l'élaboration du projet de formation</a:t>
            </a:r>
          </a:p>
          <a:p>
            <a:pPr>
              <a:buFont typeface="Wingdings" pitchFamily="2" charset="2"/>
              <a:buChar char="§"/>
            </a:pPr>
            <a:r>
              <a:rPr lang="fr-CA">
                <a:cs typeface="Arial" panose="020B0604020202020204" pitchFamily="34" charset="0"/>
              </a:rPr>
              <a:t>Répondre aux questions d’éclaircissement sur les compétences</a:t>
            </a:r>
            <a:endParaRPr lang="fr-FR"/>
          </a:p>
        </p:txBody>
      </p:sp>
    </p:spTree>
    <p:extLst>
      <p:ext uri="{BB962C8B-B14F-4D97-AF65-F5344CB8AC3E}">
        <p14:creationId xmlns:p14="http://schemas.microsoft.com/office/powerpoint/2010/main" val="321714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6A0851-4831-C743-8164-84BB30078953}"/>
              </a:ext>
            </a:extLst>
          </p:cNvPr>
          <p:cNvSpPr>
            <a:spLocks noGrp="1"/>
          </p:cNvSpPr>
          <p:nvPr>
            <p:ph type="title"/>
          </p:nvPr>
        </p:nvSpPr>
        <p:spPr>
          <a:xfrm>
            <a:off x="589381" y="314790"/>
            <a:ext cx="7886700" cy="930589"/>
          </a:xfrm>
        </p:spPr>
        <p:txBody>
          <a:bodyPr>
            <a:normAutofit fontScale="90000"/>
          </a:bodyPr>
          <a:lstStyle/>
          <a:p>
            <a:r>
              <a:rPr lang="fr-FR" sz="3200">
                <a:cs typeface="Arial"/>
              </a:rPr>
              <a:t>Orientations générales pour le projet de formation </a:t>
            </a:r>
            <a:endParaRPr lang="fr-FR" sz="3200"/>
          </a:p>
        </p:txBody>
      </p:sp>
      <p:sp>
        <p:nvSpPr>
          <p:cNvPr id="2" name="Espace réservé du contenu 1">
            <a:extLst>
              <a:ext uri="{FF2B5EF4-FFF2-40B4-BE49-F238E27FC236}">
                <a16:creationId xmlns:a16="http://schemas.microsoft.com/office/drawing/2014/main" id="{FFF743C5-2D14-1D48-9BAA-5DFC0CC2EEAF}"/>
              </a:ext>
            </a:extLst>
          </p:cNvPr>
          <p:cNvSpPr>
            <a:spLocks noGrp="1"/>
          </p:cNvSpPr>
          <p:nvPr>
            <p:ph idx="1"/>
          </p:nvPr>
        </p:nvSpPr>
        <p:spPr/>
        <p:txBody>
          <a:bodyPr>
            <a:normAutofit/>
          </a:bodyPr>
          <a:lstStyle/>
          <a:p>
            <a:pPr>
              <a:buFont typeface="Wingdings" pitchFamily="2" charset="2"/>
              <a:buChar char="§"/>
            </a:pPr>
            <a:r>
              <a:rPr lang="fr-FR" sz="2200">
                <a:cs typeface="Arial" panose="020B0604020202020204" pitchFamily="34" charset="0"/>
              </a:rPr>
              <a:t>Partir de l’atelier d’analyse de profession et non du programme d’études actuel</a:t>
            </a:r>
          </a:p>
          <a:p>
            <a:pPr>
              <a:buFont typeface="Wingdings" pitchFamily="2" charset="2"/>
              <a:buChar char="§"/>
            </a:pPr>
            <a:r>
              <a:rPr lang="fr-FR" sz="2200">
                <a:cs typeface="Arial" panose="020B0604020202020204" pitchFamily="34" charset="0"/>
              </a:rPr>
              <a:t>Adéquation formation-emploi </a:t>
            </a:r>
          </a:p>
          <a:p>
            <a:pPr>
              <a:buFont typeface="Wingdings" pitchFamily="2" charset="2"/>
              <a:buChar char="§"/>
            </a:pPr>
            <a:r>
              <a:rPr lang="fr-FR" sz="2200">
                <a:cs typeface="Arial" panose="020B0604020202020204" pitchFamily="34" charset="0"/>
              </a:rPr>
              <a:t>Approche programme et approche par compétence</a:t>
            </a:r>
          </a:p>
          <a:p>
            <a:pPr>
              <a:buFont typeface="Wingdings" pitchFamily="2" charset="2"/>
              <a:buChar char="§"/>
            </a:pPr>
            <a:r>
              <a:rPr lang="fr-FR" sz="2200">
                <a:cs typeface="Arial" panose="020B0604020202020204" pitchFamily="34" charset="0"/>
              </a:rPr>
              <a:t>Gradation et réinvestissement des apprentissages</a:t>
            </a:r>
          </a:p>
          <a:p>
            <a:pPr>
              <a:buFont typeface="Wingdings" pitchFamily="2" charset="2"/>
              <a:buChar char="§"/>
            </a:pPr>
            <a:r>
              <a:rPr lang="fr-FR" sz="2200">
                <a:cs typeface="Arial" panose="020B0604020202020204" pitchFamily="34" charset="0"/>
              </a:rPr>
              <a:t>Compétences générales axées sur des activités de travail en comptabilité et particulières axées sur les tâches du métier</a:t>
            </a:r>
          </a:p>
          <a:p>
            <a:pPr>
              <a:buFont typeface="Wingdings" pitchFamily="2" charset="2"/>
              <a:buChar char="§"/>
            </a:pPr>
            <a:r>
              <a:rPr lang="fr-FR" sz="2200">
                <a:cs typeface="Arial" panose="020B0604020202020204" pitchFamily="34" charset="0"/>
              </a:rPr>
              <a:t>Tous les types de savoirs </a:t>
            </a:r>
          </a:p>
          <a:p>
            <a:pPr>
              <a:buFont typeface="Wingdings" pitchFamily="2" charset="2"/>
              <a:buChar char="§"/>
            </a:pPr>
            <a:endParaRPr lang="fr-FR" sz="2200">
              <a:cs typeface="Arial" panose="020B0604020202020204" pitchFamily="34" charset="0"/>
            </a:endParaRPr>
          </a:p>
          <a:p>
            <a:pPr>
              <a:buFont typeface="Wingdings" pitchFamily="2" charset="2"/>
              <a:buChar char="§"/>
            </a:pPr>
            <a:endParaRPr lang="fr-FR" sz="2200">
              <a:cs typeface="Arial" panose="020B0604020202020204" pitchFamily="34" charset="0"/>
            </a:endParaRPr>
          </a:p>
        </p:txBody>
      </p:sp>
    </p:spTree>
    <p:extLst>
      <p:ext uri="{BB962C8B-B14F-4D97-AF65-F5344CB8AC3E}">
        <p14:creationId xmlns:p14="http://schemas.microsoft.com/office/powerpoint/2010/main" val="7350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2A721A6-B5A9-8A4F-B5F8-5A53BEF7C6C6}"/>
              </a:ext>
            </a:extLst>
          </p:cNvPr>
          <p:cNvSpPr>
            <a:spLocks noGrp="1"/>
          </p:cNvSpPr>
          <p:nvPr>
            <p:ph type="title"/>
          </p:nvPr>
        </p:nvSpPr>
        <p:spPr/>
        <p:txBody>
          <a:bodyPr>
            <a:normAutofit/>
          </a:bodyPr>
          <a:lstStyle/>
          <a:p>
            <a:r>
              <a:rPr lang="fr-FR" sz="3200">
                <a:cs typeface="Arial" panose="020B0604020202020204" pitchFamily="34" charset="0"/>
              </a:rPr>
              <a:t>Informations sur l’élaboration de projets de formation</a:t>
            </a:r>
            <a:endParaRPr lang="fr-FR" sz="3200"/>
          </a:p>
        </p:txBody>
      </p:sp>
      <p:sp>
        <p:nvSpPr>
          <p:cNvPr id="2" name="Espace réservé du contenu 1">
            <a:extLst>
              <a:ext uri="{FF2B5EF4-FFF2-40B4-BE49-F238E27FC236}">
                <a16:creationId xmlns:a16="http://schemas.microsoft.com/office/drawing/2014/main" id="{AE0CB94C-7E82-7443-8638-1FAAD3F046D1}"/>
              </a:ext>
            </a:extLst>
          </p:cNvPr>
          <p:cNvSpPr>
            <a:spLocks noGrp="1"/>
          </p:cNvSpPr>
          <p:nvPr>
            <p:ph idx="1"/>
          </p:nvPr>
        </p:nvSpPr>
        <p:spPr/>
        <p:txBody>
          <a:bodyPr>
            <a:normAutofit/>
          </a:bodyPr>
          <a:lstStyle/>
          <a:p>
            <a:pPr>
              <a:buFont typeface="Wingdings" pitchFamily="2" charset="2"/>
              <a:buChar char="§"/>
            </a:pPr>
            <a:r>
              <a:rPr lang="fr-FR" sz="2000">
                <a:cs typeface="Arial" panose="020B0604020202020204" pitchFamily="34" charset="0"/>
              </a:rPr>
              <a:t>Les programmes d’études professionnelles sont construits selon une approche par compétences.</a:t>
            </a:r>
          </a:p>
          <a:p>
            <a:pPr>
              <a:buFont typeface="Wingdings" pitchFamily="2" charset="2"/>
              <a:buChar char="§"/>
            </a:pPr>
            <a:r>
              <a:rPr lang="fr-FR" sz="2000">
                <a:cs typeface="Arial" panose="020B0604020202020204" pitchFamily="34" charset="0"/>
              </a:rPr>
              <a:t>Le projet de formation ne présente pas les cours du programme d’études mais une « maquette » du futur programme d’études.</a:t>
            </a:r>
          </a:p>
          <a:p>
            <a:pPr>
              <a:buFont typeface="Wingdings" pitchFamily="2" charset="2"/>
              <a:buChar char="§"/>
            </a:pPr>
            <a:r>
              <a:rPr lang="fr-FR" sz="2000">
                <a:cs typeface="Arial" panose="020B0604020202020204" pitchFamily="34" charset="0"/>
              </a:rPr>
              <a:t>Le projet de formation vise l’adéquation formation-emploi.</a:t>
            </a:r>
          </a:p>
          <a:p>
            <a:pPr>
              <a:buFont typeface="Wingdings" pitchFamily="2" charset="2"/>
              <a:buChar char="§"/>
            </a:pPr>
            <a:endParaRPr lang="fr-FR" sz="2000">
              <a:cs typeface="Arial" panose="020B0604020202020204" pitchFamily="34" charset="0"/>
            </a:endParaRPr>
          </a:p>
          <a:p>
            <a:pPr>
              <a:buFont typeface="Wingdings" pitchFamily="2" charset="2"/>
              <a:buChar char="§"/>
            </a:pPr>
            <a:endParaRPr lang="fr-FR" sz="2000">
              <a:solidFill>
                <a:schemeClr val="tx1"/>
              </a:solidFill>
              <a:latin typeface="Arial" panose="020B0604020202020204" pitchFamily="34" charset="0"/>
              <a:cs typeface="Arial" panose="020B0604020202020204" pitchFamily="34" charset="0"/>
            </a:endParaRPr>
          </a:p>
          <a:p>
            <a:pPr>
              <a:buFont typeface="Wingdings" pitchFamily="2" charset="2"/>
              <a:buChar char="§"/>
            </a:pPr>
            <a:endParaRPr lang="fr-FR" sz="2000" b="1">
              <a:solidFill>
                <a:schemeClr val="tx1"/>
              </a:solidFill>
              <a:latin typeface="Arial" panose="020B0604020202020204" pitchFamily="34" charset="0"/>
              <a:cs typeface="Arial" panose="020B0604020202020204" pitchFamily="34" charset="0"/>
            </a:endParaRPr>
          </a:p>
        </p:txBody>
      </p:sp>
      <p:graphicFrame>
        <p:nvGraphicFramePr>
          <p:cNvPr id="3" name="Diagramme 2">
            <a:extLst>
              <a:ext uri="{FF2B5EF4-FFF2-40B4-BE49-F238E27FC236}">
                <a16:creationId xmlns:a16="http://schemas.microsoft.com/office/drawing/2014/main" id="{4BAED78A-8DDD-724D-BFCB-92BDAB5E2F2C}"/>
              </a:ext>
            </a:extLst>
          </p:cNvPr>
          <p:cNvGraphicFramePr/>
          <p:nvPr>
            <p:extLst>
              <p:ext uri="{D42A27DB-BD31-4B8C-83A1-F6EECF244321}">
                <p14:modId xmlns:p14="http://schemas.microsoft.com/office/powerpoint/2010/main" val="2527413495"/>
              </p:ext>
            </p:extLst>
          </p:nvPr>
        </p:nvGraphicFramePr>
        <p:xfrm>
          <a:off x="508000" y="3568728"/>
          <a:ext cx="8128000" cy="1930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52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6F8BCA8-5A8C-8C4C-BABF-208B405E071D}"/>
              </a:ext>
            </a:extLst>
          </p:cNvPr>
          <p:cNvSpPr>
            <a:spLocks noGrp="1"/>
          </p:cNvSpPr>
          <p:nvPr>
            <p:ph type="title"/>
          </p:nvPr>
        </p:nvSpPr>
        <p:spPr/>
        <p:txBody>
          <a:bodyPr>
            <a:normAutofit/>
          </a:bodyPr>
          <a:lstStyle/>
          <a:p>
            <a:r>
              <a:rPr lang="fr-FR" sz="3200"/>
              <a:t>Définition du seuil d’entrée</a:t>
            </a:r>
          </a:p>
        </p:txBody>
      </p:sp>
      <p:sp>
        <p:nvSpPr>
          <p:cNvPr id="8" name="Espace réservé du contenu 7">
            <a:extLst>
              <a:ext uri="{FF2B5EF4-FFF2-40B4-BE49-F238E27FC236}">
                <a16:creationId xmlns:a16="http://schemas.microsoft.com/office/drawing/2014/main" id="{64CFF206-FA4A-E346-A3F5-87EC79153A20}"/>
              </a:ext>
            </a:extLst>
          </p:cNvPr>
          <p:cNvSpPr>
            <a:spLocks noGrp="1"/>
          </p:cNvSpPr>
          <p:nvPr>
            <p:ph idx="1"/>
          </p:nvPr>
        </p:nvSpPr>
        <p:spPr/>
        <p:txBody>
          <a:bodyPr/>
          <a:lstStyle/>
          <a:p>
            <a:pPr marL="228600" indent="-228600" algn="l" rtl="0" eaLnBrk="1" latinLnBrk="0" hangingPunct="1">
              <a:lnSpc>
                <a:spcPct val="90000"/>
              </a:lnSpc>
              <a:spcBef>
                <a:spcPts val="1000"/>
              </a:spcBef>
              <a:buFont typeface="Arial" panose="020B0604020202020204" pitchFamily="34" charset="0"/>
              <a:buChar char="•"/>
            </a:pPr>
            <a:r>
              <a:rPr lang="fr-CA" sz="2800">
                <a:solidFill>
                  <a:srgbClr val="2D2E83"/>
                </a:solidFill>
                <a:effectLst/>
                <a:latin typeface="Calibri" panose="020F0502020204030204" pitchFamily="34" charset="0"/>
              </a:rPr>
              <a:t>Dans un domaine professionnel, le </a:t>
            </a:r>
            <a:r>
              <a:rPr lang="fr-CA" sz="2800" u="sng">
                <a:solidFill>
                  <a:srgbClr val="2D2E83"/>
                </a:solidFill>
                <a:effectLst/>
                <a:latin typeface="Calibri" panose="020F0502020204030204" pitchFamily="34" charset="0"/>
              </a:rPr>
              <a:t>seuil d'entrée</a:t>
            </a:r>
            <a:r>
              <a:rPr lang="fr-CA" sz="2800">
                <a:solidFill>
                  <a:srgbClr val="2D2E83"/>
                </a:solidFill>
                <a:effectLst/>
                <a:latin typeface="Calibri" panose="020F0502020204030204" pitchFamily="34" charset="0"/>
              </a:rPr>
              <a:t> réfère à </a:t>
            </a:r>
            <a:r>
              <a:rPr lang="fr-CA" sz="2800" u="sng">
                <a:solidFill>
                  <a:srgbClr val="2D2E83"/>
                </a:solidFill>
                <a:effectLst/>
                <a:latin typeface="Calibri" panose="020F0502020204030204" pitchFamily="34" charset="0"/>
              </a:rPr>
              <a:t>ce qui est raisonnablement attendu</a:t>
            </a:r>
            <a:r>
              <a:rPr lang="fr-CA" sz="2800">
                <a:solidFill>
                  <a:srgbClr val="2D2E83"/>
                </a:solidFill>
                <a:effectLst/>
                <a:latin typeface="Calibri" panose="020F0502020204030204" pitchFamily="34" charset="0"/>
              </a:rPr>
              <a:t> en termes d'</a:t>
            </a:r>
            <a:r>
              <a:rPr lang="fr-CA" sz="2800" u="sng">
                <a:solidFill>
                  <a:srgbClr val="2D2E83"/>
                </a:solidFill>
                <a:effectLst/>
                <a:latin typeface="Calibri" panose="020F0502020204030204" pitchFamily="34" charset="0"/>
              </a:rPr>
              <a:t>autonomie</a:t>
            </a:r>
            <a:r>
              <a:rPr lang="fr-CA" sz="2800">
                <a:solidFill>
                  <a:srgbClr val="2D2E83"/>
                </a:solidFill>
                <a:effectLst/>
                <a:latin typeface="Calibri" panose="020F0502020204030204" pitchFamily="34" charset="0"/>
              </a:rPr>
              <a:t> et d'</a:t>
            </a:r>
            <a:r>
              <a:rPr lang="fr-CA" sz="2800" u="sng">
                <a:solidFill>
                  <a:srgbClr val="2D2E83"/>
                </a:solidFill>
                <a:effectLst/>
                <a:latin typeface="Calibri" panose="020F0502020204030204" pitchFamily="34" charset="0"/>
              </a:rPr>
              <a:t>efficacité</a:t>
            </a:r>
            <a:r>
              <a:rPr lang="fr-CA" sz="2800">
                <a:solidFill>
                  <a:srgbClr val="2D2E83"/>
                </a:solidFill>
                <a:effectLst/>
                <a:latin typeface="Calibri" panose="020F0502020204030204" pitchFamily="34" charset="0"/>
              </a:rPr>
              <a:t> de la personne </a:t>
            </a:r>
            <a:r>
              <a:rPr lang="fr-CA" sz="2800" u="sng">
                <a:solidFill>
                  <a:srgbClr val="2D2E83"/>
                </a:solidFill>
                <a:effectLst/>
                <a:latin typeface="Calibri" panose="020F0502020204030204" pitchFamily="34" charset="0"/>
              </a:rPr>
              <a:t>qui débute dans l'exécution des tâches</a:t>
            </a:r>
            <a:r>
              <a:rPr lang="fr-CA" sz="2800">
                <a:solidFill>
                  <a:srgbClr val="2D2E83"/>
                </a:solidFill>
                <a:effectLst/>
                <a:latin typeface="Calibri" panose="020F0502020204030204" pitchFamily="34" charset="0"/>
              </a:rPr>
              <a:t> liées à cette profession ou métier.</a:t>
            </a:r>
            <a:br>
              <a:rPr lang="fr-CA" sz="2800">
                <a:solidFill>
                  <a:srgbClr val="2D2E83"/>
                </a:solidFill>
                <a:effectLst/>
                <a:latin typeface="Calibri" panose="020F0502020204030204" pitchFamily="34" charset="0"/>
              </a:rPr>
            </a:br>
            <a:endParaRPr lang="fr-CA"/>
          </a:p>
        </p:txBody>
      </p:sp>
    </p:spTree>
    <p:extLst>
      <p:ext uri="{BB962C8B-B14F-4D97-AF65-F5344CB8AC3E}">
        <p14:creationId xmlns:p14="http://schemas.microsoft.com/office/powerpoint/2010/main" val="2423147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F990E802175E4A853915066415F002" ma:contentTypeVersion="4" ma:contentTypeDescription="Crée un document." ma:contentTypeScope="" ma:versionID="180b0d6bf175fcdd4509e021d04f1545">
  <xsd:schema xmlns:xsd="http://www.w3.org/2001/XMLSchema" xmlns:xs="http://www.w3.org/2001/XMLSchema" xmlns:p="http://schemas.microsoft.com/office/2006/metadata/properties" xmlns:ns2="e63737fe-6ad2-4aec-87b9-60ef8a435809" targetNamespace="http://schemas.microsoft.com/office/2006/metadata/properties" ma:root="true" ma:fieldsID="81aa8d6e9fb8fa71d384374cef2373ea" ns2:_="">
    <xsd:import namespace="e63737fe-6ad2-4aec-87b9-60ef8a4358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737fe-6ad2-4aec-87b9-60ef8a435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5B428F-0F01-4BB4-8C62-9B1C3A50444A}">
  <ds:schemaRefs>
    <ds:schemaRef ds:uri="e63737fe-6ad2-4aec-87b9-60ef8a4358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2F499C-6F8C-4D8C-AFEA-5A2C1D155E03}">
  <ds:schemaRefs>
    <ds:schemaRef ds:uri="http://schemas.microsoft.com/sharepoint/v3/contenttype/forms"/>
  </ds:schemaRefs>
</ds:datastoreItem>
</file>

<file path=customXml/itemProps3.xml><?xml version="1.0" encoding="utf-8"?>
<ds:datastoreItem xmlns:ds="http://schemas.openxmlformats.org/officeDocument/2006/customXml" ds:itemID="{8AC23398-3BE7-4B94-9B61-71A422131B9D}">
  <ds:schemaRefs>
    <ds:schemaRef ds:uri="e63737fe-6ad2-4aec-87b9-60ef8a435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46</Slides>
  <Notes>17</Notes>
  <HiddenSlides>1</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Thème Office</vt:lpstr>
      <vt:lpstr>Présentation du projet de formation   Comptabilité</vt:lpstr>
      <vt:lpstr>Mots de bienvenue</vt:lpstr>
      <vt:lpstr>Déroulement de la journée</vt:lpstr>
      <vt:lpstr>Bref historique du projet</vt:lpstr>
      <vt:lpstr>Résumé des étapes liées à la révision du programme d’études - Comptabilité</vt:lpstr>
      <vt:lpstr>Objectifs de la rencontre  </vt:lpstr>
      <vt:lpstr>Orientations générales pour le projet de formation </vt:lpstr>
      <vt:lpstr>Informations sur l’élaboration de projets de formation</vt:lpstr>
      <vt:lpstr>Définition du seuil d’entrée</vt:lpstr>
      <vt:lpstr>Concept des compétences en formation professionnelle</vt:lpstr>
      <vt:lpstr>2 types de compétences</vt:lpstr>
      <vt:lpstr>2 types d’objectifs</vt:lpstr>
      <vt:lpstr>Éléments du projet de formation</vt:lpstr>
      <vt:lpstr>Présentation du projet de formation</vt:lpstr>
      <vt:lpstr>Buts du programme et les buts généraux  de la formation professionnelle </vt:lpstr>
      <vt:lpstr>Buts du programme et les buts généraux  de la formation professionnelle </vt:lpstr>
      <vt:lpstr>Liste des compétences</vt:lpstr>
      <vt:lpstr>PowerPoint Presentation</vt:lpstr>
      <vt:lpstr>Informations dans la table de correspondance</vt:lpstr>
      <vt:lpstr>Présentation de chacune des compétences du projet de formation</vt:lpstr>
      <vt:lpstr>PowerPoint Presentation</vt:lpstr>
      <vt:lpstr>Faits saillants/Nouveautés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Questions d’éclaircissement ou commentaires</vt:lpstr>
      <vt:lpstr>Prochaine étape du processus de révision d’un programme d’études en formation professionnelle</vt:lpstr>
      <vt:lpstr>Merci de votre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Validation du projet de formation Réfrigération     Février 2020</dc:title>
  <dc:creator>Jean-Francois Pouliot</dc:creator>
  <cp:revision>2</cp:revision>
  <cp:lastPrinted>2025-02-20T15:24:05Z</cp:lastPrinted>
  <dcterms:created xsi:type="dcterms:W3CDTF">2020-01-06T16:48:16Z</dcterms:created>
  <dcterms:modified xsi:type="dcterms:W3CDTF">2025-02-24T15:37:23Z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0x010100CAF990E802175E4A853915066415F002</vt:lpwstr>
  </property>
</Properties>
</file>